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11" r:id="rId1"/>
  </p:sldMasterIdLst>
  <p:sldIdLst>
    <p:sldId id="256" r:id="rId2"/>
    <p:sldId id="260" r:id="rId3"/>
    <p:sldId id="262" r:id="rId4"/>
    <p:sldId id="263" r:id="rId5"/>
    <p:sldId id="257" r:id="rId6"/>
    <p:sldId id="261" r:id="rId7"/>
    <p:sldId id="270" r:id="rId8"/>
    <p:sldId id="269" r:id="rId9"/>
    <p:sldId id="267" r:id="rId10"/>
    <p:sldId id="268" r:id="rId11"/>
    <p:sldId id="266" r:id="rId12"/>
    <p:sldId id="265" r:id="rId13"/>
    <p:sldId id="258" r:id="rId14"/>
    <p:sldId id="26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16"/>
    <p:restoredTop sz="96327"/>
  </p:normalViewPr>
  <p:slideViewPr>
    <p:cSldViewPr snapToGrid="0">
      <p:cViewPr varScale="1">
        <p:scale>
          <a:sx n="67" d="100"/>
          <a:sy n="67" d="100"/>
        </p:scale>
        <p:origin x="184" y="2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3200" b="1" i="1" u="none" strike="noStrike" kern="1200" spc="0" baseline="0">
              <a:solidFill>
                <a:schemeClr val="tx1">
                  <a:lumMod val="65000"/>
                  <a:lumOff val="35000"/>
                </a:schemeClr>
              </a:solidFill>
              <a:latin typeface="+mn-lt"/>
              <a:ea typeface="+mn-ea"/>
              <a:cs typeface="+mn-cs"/>
            </a:defRPr>
          </a:pPr>
          <a:endParaRPr lang="en-RO"/>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2351339081546854E-2"/>
          <c:y val="8.5030987838723537E-2"/>
          <c:w val="0.97658431143837954"/>
          <c:h val="0.80362296216161055"/>
        </c:manualLayout>
      </c:layout>
      <c:pie3DChart>
        <c:varyColors val="1"/>
        <c:ser>
          <c:idx val="0"/>
          <c:order val="0"/>
          <c:tx>
            <c:strRef>
              <c:f>Sheet1!$B$1</c:f>
              <c:strCache>
                <c:ptCount val="1"/>
                <c:pt idx="0">
                  <c:v>Total: 7 Bugs found in Exploratory Testing</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4-B7AF-E34F-8AD6-3506E82B2934}"/>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B7AF-E34F-8AD6-3506E82B2934}"/>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2-B7AF-E34F-8AD6-3506E82B2934}"/>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1-B7AF-E34F-8AD6-3506E82B2934}"/>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6-B7AF-E34F-8AD6-3506E82B2934}"/>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5-B7AF-E34F-8AD6-3506E82B2934}"/>
              </c:ext>
            </c:extLst>
          </c:dPt>
          <c:dLbls>
            <c:dLbl>
              <c:idx val="0"/>
              <c:layout>
                <c:manualLayout>
                  <c:x val="-0.12685720363791139"/>
                  <c:y val="0.1254518653495561"/>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7AF-E34F-8AD6-3506E82B2934}"/>
                </c:ext>
              </c:extLst>
            </c:dLbl>
            <c:dLbl>
              <c:idx val="1"/>
              <c:layout>
                <c:manualLayout>
                  <c:x val="-0.16139484497125944"/>
                  <c:y val="4.0203779407883444E-2"/>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7AF-E34F-8AD6-3506E82B2934}"/>
                </c:ext>
              </c:extLst>
            </c:dLbl>
            <c:dLbl>
              <c:idx val="2"/>
              <c:layout>
                <c:manualLayout>
                  <c:x val="-0.16429177341299009"/>
                  <c:y val="-0.34357402766194028"/>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7AF-E34F-8AD6-3506E82B2934}"/>
                </c:ext>
              </c:extLst>
            </c:dLbl>
            <c:dLbl>
              <c:idx val="3"/>
              <c:layout>
                <c:manualLayout>
                  <c:x val="0.19909806645384553"/>
                  <c:y val="-0.23437384234842334"/>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7AF-E34F-8AD6-3506E82B2934}"/>
                </c:ext>
              </c:extLst>
            </c:dLbl>
            <c:dLbl>
              <c:idx val="4"/>
              <c:layout>
                <c:manualLayout>
                  <c:x val="0.22193520258436228"/>
                  <c:y val="4.5399728813841779E-2"/>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7AF-E34F-8AD6-3506E82B293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RO"/>
              </a:p>
            </c:txPr>
            <c:dLblPos val="bestFit"/>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Shopping basket (Critical severity) - 1 Bug</c:v>
                </c:pt>
                <c:pt idx="1">
                  <c:v>My Account (Normal severity) -1 Bug</c:v>
                </c:pt>
                <c:pt idx="2">
                  <c:v>Search (Normal severity) -2 Bug</c:v>
                </c:pt>
                <c:pt idx="3">
                  <c:v>Filter "view" (Normal severity) -1 Bug</c:v>
                </c:pt>
                <c:pt idx="4">
                  <c:v>Student discount (Major severity) -1 Bug</c:v>
                </c:pt>
                <c:pt idx="5">
                  <c:v>Offers for you (Normal severity) -1 Bug</c:v>
                </c:pt>
              </c:strCache>
            </c:strRef>
          </c:cat>
          <c:val>
            <c:numRef>
              <c:f>Sheet1!$B$2:$B$7</c:f>
              <c:numCache>
                <c:formatCode>General</c:formatCode>
                <c:ptCount val="6"/>
                <c:pt idx="0">
                  <c:v>1</c:v>
                </c:pt>
                <c:pt idx="1">
                  <c:v>1</c:v>
                </c:pt>
                <c:pt idx="2">
                  <c:v>2</c:v>
                </c:pt>
                <c:pt idx="3">
                  <c:v>1</c:v>
                </c:pt>
                <c:pt idx="4">
                  <c:v>1</c:v>
                </c:pt>
                <c:pt idx="5">
                  <c:v>1</c:v>
                </c:pt>
              </c:numCache>
            </c:numRef>
          </c:val>
          <c:extLst>
            <c:ext xmlns:c16="http://schemas.microsoft.com/office/drawing/2014/chart" uri="{C3380CC4-5D6E-409C-BE32-E72D297353CC}">
              <c16:uniqueId val="{00000000-B7AF-E34F-8AD6-3506E82B2934}"/>
            </c:ext>
          </c:extLst>
        </c:ser>
        <c:dLbls>
          <c:dLblPos val="inEnd"/>
          <c:showLegendKey val="0"/>
          <c:showVal val="0"/>
          <c:showCatName val="1"/>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R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R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F9176E8-33E9-8F49-A6EA-DA06B16E9922}" type="datetimeFigureOut">
              <a:rPr lang="en-RO" smtClean="0"/>
              <a:t>25.06.2023</a:t>
            </a:fld>
            <a:endParaRPr lang="en-RO"/>
          </a:p>
        </p:txBody>
      </p:sp>
      <p:sp>
        <p:nvSpPr>
          <p:cNvPr id="5" name="Footer Placeholder 4"/>
          <p:cNvSpPr>
            <a:spLocks noGrp="1"/>
          </p:cNvSpPr>
          <p:nvPr>
            <p:ph type="ftr" sz="quarter" idx="11"/>
          </p:nvPr>
        </p:nvSpPr>
        <p:spPr/>
        <p:txBody>
          <a:bodyPr/>
          <a:lstStyle/>
          <a:p>
            <a:endParaRPr lang="en-RO"/>
          </a:p>
        </p:txBody>
      </p:sp>
      <p:sp>
        <p:nvSpPr>
          <p:cNvPr id="6" name="Slide Number Placeholder 5"/>
          <p:cNvSpPr>
            <a:spLocks noGrp="1"/>
          </p:cNvSpPr>
          <p:nvPr>
            <p:ph type="sldNum" sz="quarter" idx="12"/>
          </p:nvPr>
        </p:nvSpPr>
        <p:spPr/>
        <p:txBody>
          <a:bodyPr/>
          <a:lstStyle/>
          <a:p>
            <a:fld id="{035E7DBC-4A12-574A-AE23-10880980CA9D}" type="slidenum">
              <a:rPr lang="en-RO" smtClean="0"/>
              <a:t>‹#›</a:t>
            </a:fld>
            <a:endParaRPr lang="en-RO"/>
          </a:p>
        </p:txBody>
      </p:sp>
    </p:spTree>
    <p:extLst>
      <p:ext uri="{BB962C8B-B14F-4D97-AF65-F5344CB8AC3E}">
        <p14:creationId xmlns:p14="http://schemas.microsoft.com/office/powerpoint/2010/main" val="1471806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9176E8-33E9-8F49-A6EA-DA06B16E9922}" type="datetimeFigureOut">
              <a:rPr lang="en-RO" smtClean="0"/>
              <a:t>25.06.2023</a:t>
            </a:fld>
            <a:endParaRPr lang="en-RO"/>
          </a:p>
        </p:txBody>
      </p:sp>
      <p:sp>
        <p:nvSpPr>
          <p:cNvPr id="6" name="Footer Placeholder 5"/>
          <p:cNvSpPr>
            <a:spLocks noGrp="1"/>
          </p:cNvSpPr>
          <p:nvPr>
            <p:ph type="ftr" sz="quarter" idx="11"/>
          </p:nvPr>
        </p:nvSpPr>
        <p:spPr/>
        <p:txBody>
          <a:bodyPr/>
          <a:lstStyle/>
          <a:p>
            <a:endParaRPr lang="en-RO"/>
          </a:p>
        </p:txBody>
      </p:sp>
      <p:sp>
        <p:nvSpPr>
          <p:cNvPr id="7" name="Slide Number Placeholder 6"/>
          <p:cNvSpPr>
            <a:spLocks noGrp="1"/>
          </p:cNvSpPr>
          <p:nvPr>
            <p:ph type="sldNum" sz="quarter" idx="12"/>
          </p:nvPr>
        </p:nvSpPr>
        <p:spPr/>
        <p:txBody>
          <a:bodyPr/>
          <a:lstStyle/>
          <a:p>
            <a:fld id="{035E7DBC-4A12-574A-AE23-10880980CA9D}" type="slidenum">
              <a:rPr lang="en-RO" smtClean="0"/>
              <a:t>‹#›</a:t>
            </a:fld>
            <a:endParaRPr lang="en-RO"/>
          </a:p>
        </p:txBody>
      </p:sp>
    </p:spTree>
    <p:extLst>
      <p:ext uri="{BB962C8B-B14F-4D97-AF65-F5344CB8AC3E}">
        <p14:creationId xmlns:p14="http://schemas.microsoft.com/office/powerpoint/2010/main" val="4072535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F9176E8-33E9-8F49-A6EA-DA06B16E9922}" type="datetimeFigureOut">
              <a:rPr lang="en-RO" smtClean="0"/>
              <a:t>25.06.2023</a:t>
            </a:fld>
            <a:endParaRPr lang="en-RO"/>
          </a:p>
        </p:txBody>
      </p:sp>
      <p:sp>
        <p:nvSpPr>
          <p:cNvPr id="5" name="Footer Placeholder 4"/>
          <p:cNvSpPr>
            <a:spLocks noGrp="1"/>
          </p:cNvSpPr>
          <p:nvPr>
            <p:ph type="ftr" sz="quarter" idx="11"/>
          </p:nvPr>
        </p:nvSpPr>
        <p:spPr/>
        <p:txBody>
          <a:bodyPr/>
          <a:lstStyle/>
          <a:p>
            <a:endParaRPr lang="en-RO"/>
          </a:p>
        </p:txBody>
      </p:sp>
      <p:sp>
        <p:nvSpPr>
          <p:cNvPr id="6" name="Slide Number Placeholder 5"/>
          <p:cNvSpPr>
            <a:spLocks noGrp="1"/>
          </p:cNvSpPr>
          <p:nvPr>
            <p:ph type="sldNum" sz="quarter" idx="12"/>
          </p:nvPr>
        </p:nvSpPr>
        <p:spPr/>
        <p:txBody>
          <a:bodyPr/>
          <a:lstStyle/>
          <a:p>
            <a:fld id="{035E7DBC-4A12-574A-AE23-10880980CA9D}" type="slidenum">
              <a:rPr lang="en-RO" smtClean="0"/>
              <a:t>‹#›</a:t>
            </a:fld>
            <a:endParaRPr lang="en-RO"/>
          </a:p>
        </p:txBody>
      </p:sp>
    </p:spTree>
    <p:extLst>
      <p:ext uri="{BB962C8B-B14F-4D97-AF65-F5344CB8AC3E}">
        <p14:creationId xmlns:p14="http://schemas.microsoft.com/office/powerpoint/2010/main" val="993773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2F9176E8-33E9-8F49-A6EA-DA06B16E9922}" type="datetimeFigureOut">
              <a:rPr lang="en-RO" smtClean="0"/>
              <a:t>25.06.2023</a:t>
            </a:fld>
            <a:endParaRPr lang="en-RO"/>
          </a:p>
        </p:txBody>
      </p:sp>
      <p:sp>
        <p:nvSpPr>
          <p:cNvPr id="5" name="Footer Placeholder 4"/>
          <p:cNvSpPr>
            <a:spLocks noGrp="1"/>
          </p:cNvSpPr>
          <p:nvPr>
            <p:ph type="ftr" sz="quarter" idx="11"/>
          </p:nvPr>
        </p:nvSpPr>
        <p:spPr/>
        <p:txBody>
          <a:bodyPr/>
          <a:lstStyle/>
          <a:p>
            <a:endParaRPr lang="en-RO"/>
          </a:p>
        </p:txBody>
      </p:sp>
      <p:sp>
        <p:nvSpPr>
          <p:cNvPr id="6" name="Slide Number Placeholder 5"/>
          <p:cNvSpPr>
            <a:spLocks noGrp="1"/>
          </p:cNvSpPr>
          <p:nvPr>
            <p:ph type="sldNum" sz="quarter" idx="12"/>
          </p:nvPr>
        </p:nvSpPr>
        <p:spPr/>
        <p:txBody>
          <a:bodyPr/>
          <a:lstStyle/>
          <a:p>
            <a:fld id="{035E7DBC-4A12-574A-AE23-10880980CA9D}" type="slidenum">
              <a:rPr lang="en-RO" smtClean="0"/>
              <a:t>‹#›</a:t>
            </a:fld>
            <a:endParaRPr lang="en-RO"/>
          </a:p>
        </p:txBody>
      </p:sp>
    </p:spTree>
    <p:extLst>
      <p:ext uri="{BB962C8B-B14F-4D97-AF65-F5344CB8AC3E}">
        <p14:creationId xmlns:p14="http://schemas.microsoft.com/office/powerpoint/2010/main" val="4175897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2F9176E8-33E9-8F49-A6EA-DA06B16E9922}" type="datetimeFigureOut">
              <a:rPr lang="en-RO" smtClean="0"/>
              <a:t>25.06.2023</a:t>
            </a:fld>
            <a:endParaRPr lang="en-RO"/>
          </a:p>
        </p:txBody>
      </p:sp>
      <p:sp>
        <p:nvSpPr>
          <p:cNvPr id="5" name="Footer Placeholder 4"/>
          <p:cNvSpPr>
            <a:spLocks noGrp="1"/>
          </p:cNvSpPr>
          <p:nvPr>
            <p:ph type="ftr" sz="quarter" idx="11"/>
          </p:nvPr>
        </p:nvSpPr>
        <p:spPr/>
        <p:txBody>
          <a:bodyPr/>
          <a:lstStyle/>
          <a:p>
            <a:endParaRPr lang="en-RO"/>
          </a:p>
        </p:txBody>
      </p:sp>
      <p:sp>
        <p:nvSpPr>
          <p:cNvPr id="6" name="Slide Number Placeholder 5"/>
          <p:cNvSpPr>
            <a:spLocks noGrp="1"/>
          </p:cNvSpPr>
          <p:nvPr>
            <p:ph type="sldNum" sz="quarter" idx="12"/>
          </p:nvPr>
        </p:nvSpPr>
        <p:spPr/>
        <p:txBody>
          <a:bodyPr/>
          <a:lstStyle/>
          <a:p>
            <a:fld id="{035E7DBC-4A12-574A-AE23-10880980CA9D}" type="slidenum">
              <a:rPr lang="en-RO" smtClean="0"/>
              <a:t>‹#›</a:t>
            </a:fld>
            <a:endParaRPr lang="en-RO"/>
          </a:p>
        </p:txBody>
      </p:sp>
    </p:spTree>
    <p:extLst>
      <p:ext uri="{BB962C8B-B14F-4D97-AF65-F5344CB8AC3E}">
        <p14:creationId xmlns:p14="http://schemas.microsoft.com/office/powerpoint/2010/main" val="1325787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F9176E8-33E9-8F49-A6EA-DA06B16E9922}" type="datetimeFigureOut">
              <a:rPr lang="en-RO" smtClean="0"/>
              <a:t>25.06.2023</a:t>
            </a:fld>
            <a:endParaRPr lang="en-RO"/>
          </a:p>
        </p:txBody>
      </p:sp>
      <p:sp>
        <p:nvSpPr>
          <p:cNvPr id="5" name="Footer Placeholder 4"/>
          <p:cNvSpPr>
            <a:spLocks noGrp="1"/>
          </p:cNvSpPr>
          <p:nvPr>
            <p:ph type="ftr" sz="quarter" idx="11"/>
          </p:nvPr>
        </p:nvSpPr>
        <p:spPr/>
        <p:txBody>
          <a:bodyPr/>
          <a:lstStyle/>
          <a:p>
            <a:endParaRPr lang="en-RO"/>
          </a:p>
        </p:txBody>
      </p:sp>
      <p:sp>
        <p:nvSpPr>
          <p:cNvPr id="6" name="Slide Number Placeholder 5"/>
          <p:cNvSpPr>
            <a:spLocks noGrp="1"/>
          </p:cNvSpPr>
          <p:nvPr>
            <p:ph type="sldNum" sz="quarter" idx="12"/>
          </p:nvPr>
        </p:nvSpPr>
        <p:spPr/>
        <p:txBody>
          <a:bodyPr/>
          <a:lstStyle/>
          <a:p>
            <a:fld id="{035E7DBC-4A12-574A-AE23-10880980CA9D}" type="slidenum">
              <a:rPr lang="en-RO" smtClean="0"/>
              <a:t>‹#›</a:t>
            </a:fld>
            <a:endParaRPr lang="en-RO"/>
          </a:p>
        </p:txBody>
      </p:sp>
    </p:spTree>
    <p:extLst>
      <p:ext uri="{BB962C8B-B14F-4D97-AF65-F5344CB8AC3E}">
        <p14:creationId xmlns:p14="http://schemas.microsoft.com/office/powerpoint/2010/main" val="25239674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F9176E8-33E9-8F49-A6EA-DA06B16E9922}" type="datetimeFigureOut">
              <a:rPr lang="en-RO" smtClean="0"/>
              <a:t>25.06.2023</a:t>
            </a:fld>
            <a:endParaRPr lang="en-RO"/>
          </a:p>
        </p:txBody>
      </p:sp>
      <p:sp>
        <p:nvSpPr>
          <p:cNvPr id="5" name="Footer Placeholder 4"/>
          <p:cNvSpPr>
            <a:spLocks noGrp="1"/>
          </p:cNvSpPr>
          <p:nvPr>
            <p:ph type="ftr" sz="quarter" idx="11"/>
          </p:nvPr>
        </p:nvSpPr>
        <p:spPr/>
        <p:txBody>
          <a:bodyPr/>
          <a:lstStyle/>
          <a:p>
            <a:endParaRPr lang="en-RO"/>
          </a:p>
        </p:txBody>
      </p:sp>
      <p:sp>
        <p:nvSpPr>
          <p:cNvPr id="6" name="Slide Number Placeholder 5"/>
          <p:cNvSpPr>
            <a:spLocks noGrp="1"/>
          </p:cNvSpPr>
          <p:nvPr>
            <p:ph type="sldNum" sz="quarter" idx="12"/>
          </p:nvPr>
        </p:nvSpPr>
        <p:spPr/>
        <p:txBody>
          <a:bodyPr/>
          <a:lstStyle/>
          <a:p>
            <a:fld id="{035E7DBC-4A12-574A-AE23-10880980CA9D}" type="slidenum">
              <a:rPr lang="en-RO" smtClean="0"/>
              <a:t>‹#›</a:t>
            </a:fld>
            <a:endParaRPr lang="en-RO"/>
          </a:p>
        </p:txBody>
      </p:sp>
    </p:spTree>
    <p:extLst>
      <p:ext uri="{BB962C8B-B14F-4D97-AF65-F5344CB8AC3E}">
        <p14:creationId xmlns:p14="http://schemas.microsoft.com/office/powerpoint/2010/main" val="2739123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9176E8-33E9-8F49-A6EA-DA06B16E9922}" type="datetimeFigureOut">
              <a:rPr lang="en-RO" smtClean="0"/>
              <a:t>25.06.2023</a:t>
            </a:fld>
            <a:endParaRPr lang="en-RO"/>
          </a:p>
        </p:txBody>
      </p:sp>
      <p:sp>
        <p:nvSpPr>
          <p:cNvPr id="5" name="Footer Placeholder 4"/>
          <p:cNvSpPr>
            <a:spLocks noGrp="1"/>
          </p:cNvSpPr>
          <p:nvPr>
            <p:ph type="ftr" sz="quarter" idx="11"/>
          </p:nvPr>
        </p:nvSpPr>
        <p:spPr/>
        <p:txBody>
          <a:bodyPr/>
          <a:lstStyle/>
          <a:p>
            <a:endParaRPr lang="en-RO"/>
          </a:p>
        </p:txBody>
      </p:sp>
      <p:sp>
        <p:nvSpPr>
          <p:cNvPr id="6" name="Slide Number Placeholder 5"/>
          <p:cNvSpPr>
            <a:spLocks noGrp="1"/>
          </p:cNvSpPr>
          <p:nvPr>
            <p:ph type="sldNum" sz="quarter" idx="12"/>
          </p:nvPr>
        </p:nvSpPr>
        <p:spPr/>
        <p:txBody>
          <a:bodyPr/>
          <a:lstStyle/>
          <a:p>
            <a:fld id="{035E7DBC-4A12-574A-AE23-10880980CA9D}" type="slidenum">
              <a:rPr lang="en-RO" smtClean="0"/>
              <a:t>‹#›</a:t>
            </a:fld>
            <a:endParaRPr lang="en-RO"/>
          </a:p>
        </p:txBody>
      </p:sp>
    </p:spTree>
    <p:extLst>
      <p:ext uri="{BB962C8B-B14F-4D97-AF65-F5344CB8AC3E}">
        <p14:creationId xmlns:p14="http://schemas.microsoft.com/office/powerpoint/2010/main" val="1440936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9176E8-33E9-8F49-A6EA-DA06B16E9922}" type="datetimeFigureOut">
              <a:rPr lang="en-RO" smtClean="0"/>
              <a:t>25.06.2023</a:t>
            </a:fld>
            <a:endParaRPr lang="en-RO"/>
          </a:p>
        </p:txBody>
      </p:sp>
      <p:sp>
        <p:nvSpPr>
          <p:cNvPr id="5" name="Footer Placeholder 4"/>
          <p:cNvSpPr>
            <a:spLocks noGrp="1"/>
          </p:cNvSpPr>
          <p:nvPr>
            <p:ph type="ftr" sz="quarter" idx="11"/>
          </p:nvPr>
        </p:nvSpPr>
        <p:spPr/>
        <p:txBody>
          <a:bodyPr/>
          <a:lstStyle/>
          <a:p>
            <a:endParaRPr lang="en-RO"/>
          </a:p>
        </p:txBody>
      </p:sp>
      <p:sp>
        <p:nvSpPr>
          <p:cNvPr id="6" name="Slide Number Placeholder 5"/>
          <p:cNvSpPr>
            <a:spLocks noGrp="1"/>
          </p:cNvSpPr>
          <p:nvPr>
            <p:ph type="sldNum" sz="quarter" idx="12"/>
          </p:nvPr>
        </p:nvSpPr>
        <p:spPr/>
        <p:txBody>
          <a:bodyPr/>
          <a:lstStyle/>
          <a:p>
            <a:fld id="{035E7DBC-4A12-574A-AE23-10880980CA9D}" type="slidenum">
              <a:rPr lang="en-RO" smtClean="0"/>
              <a:t>‹#›</a:t>
            </a:fld>
            <a:endParaRPr lang="en-RO"/>
          </a:p>
        </p:txBody>
      </p:sp>
    </p:spTree>
    <p:extLst>
      <p:ext uri="{BB962C8B-B14F-4D97-AF65-F5344CB8AC3E}">
        <p14:creationId xmlns:p14="http://schemas.microsoft.com/office/powerpoint/2010/main" val="262381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9176E8-33E9-8F49-A6EA-DA06B16E9922}" type="datetimeFigureOut">
              <a:rPr lang="en-RO" smtClean="0"/>
              <a:t>25.06.2023</a:t>
            </a:fld>
            <a:endParaRPr lang="en-RO"/>
          </a:p>
        </p:txBody>
      </p:sp>
      <p:sp>
        <p:nvSpPr>
          <p:cNvPr id="5" name="Footer Placeholder 4"/>
          <p:cNvSpPr>
            <a:spLocks noGrp="1"/>
          </p:cNvSpPr>
          <p:nvPr>
            <p:ph type="ftr" sz="quarter" idx="11"/>
          </p:nvPr>
        </p:nvSpPr>
        <p:spPr/>
        <p:txBody>
          <a:bodyPr/>
          <a:lstStyle/>
          <a:p>
            <a:endParaRPr lang="en-RO"/>
          </a:p>
        </p:txBody>
      </p:sp>
      <p:sp>
        <p:nvSpPr>
          <p:cNvPr id="6" name="Slide Number Placeholder 5"/>
          <p:cNvSpPr>
            <a:spLocks noGrp="1"/>
          </p:cNvSpPr>
          <p:nvPr>
            <p:ph type="sldNum" sz="quarter" idx="12"/>
          </p:nvPr>
        </p:nvSpPr>
        <p:spPr/>
        <p:txBody>
          <a:bodyPr/>
          <a:lstStyle/>
          <a:p>
            <a:fld id="{035E7DBC-4A12-574A-AE23-10880980CA9D}" type="slidenum">
              <a:rPr lang="en-RO" smtClean="0"/>
              <a:t>‹#›</a:t>
            </a:fld>
            <a:endParaRPr lang="en-RO"/>
          </a:p>
        </p:txBody>
      </p:sp>
    </p:spTree>
    <p:extLst>
      <p:ext uri="{BB962C8B-B14F-4D97-AF65-F5344CB8AC3E}">
        <p14:creationId xmlns:p14="http://schemas.microsoft.com/office/powerpoint/2010/main" val="2256863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F9176E8-33E9-8F49-A6EA-DA06B16E9922}" type="datetimeFigureOut">
              <a:rPr lang="en-RO" smtClean="0"/>
              <a:t>25.06.2023</a:t>
            </a:fld>
            <a:endParaRPr lang="en-RO"/>
          </a:p>
        </p:txBody>
      </p:sp>
      <p:sp>
        <p:nvSpPr>
          <p:cNvPr id="5" name="Footer Placeholder 4"/>
          <p:cNvSpPr>
            <a:spLocks noGrp="1"/>
          </p:cNvSpPr>
          <p:nvPr>
            <p:ph type="ftr" sz="quarter" idx="11"/>
          </p:nvPr>
        </p:nvSpPr>
        <p:spPr/>
        <p:txBody>
          <a:bodyPr/>
          <a:lstStyle/>
          <a:p>
            <a:endParaRPr lang="en-RO"/>
          </a:p>
        </p:txBody>
      </p:sp>
      <p:sp>
        <p:nvSpPr>
          <p:cNvPr id="6" name="Slide Number Placeholder 5"/>
          <p:cNvSpPr>
            <a:spLocks noGrp="1"/>
          </p:cNvSpPr>
          <p:nvPr>
            <p:ph type="sldNum" sz="quarter" idx="12"/>
          </p:nvPr>
        </p:nvSpPr>
        <p:spPr/>
        <p:txBody>
          <a:bodyPr/>
          <a:lstStyle/>
          <a:p>
            <a:fld id="{035E7DBC-4A12-574A-AE23-10880980CA9D}" type="slidenum">
              <a:rPr lang="en-RO" smtClean="0"/>
              <a:t>‹#›</a:t>
            </a:fld>
            <a:endParaRPr lang="en-RO"/>
          </a:p>
        </p:txBody>
      </p:sp>
    </p:spTree>
    <p:extLst>
      <p:ext uri="{BB962C8B-B14F-4D97-AF65-F5344CB8AC3E}">
        <p14:creationId xmlns:p14="http://schemas.microsoft.com/office/powerpoint/2010/main" val="444151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F9176E8-33E9-8F49-A6EA-DA06B16E9922}" type="datetimeFigureOut">
              <a:rPr lang="en-RO" smtClean="0"/>
              <a:t>25.06.2023</a:t>
            </a:fld>
            <a:endParaRPr lang="en-RO"/>
          </a:p>
        </p:txBody>
      </p:sp>
      <p:sp>
        <p:nvSpPr>
          <p:cNvPr id="6" name="Footer Placeholder 5"/>
          <p:cNvSpPr>
            <a:spLocks noGrp="1"/>
          </p:cNvSpPr>
          <p:nvPr>
            <p:ph type="ftr" sz="quarter" idx="11"/>
          </p:nvPr>
        </p:nvSpPr>
        <p:spPr/>
        <p:txBody>
          <a:bodyPr/>
          <a:lstStyle/>
          <a:p>
            <a:endParaRPr lang="en-RO"/>
          </a:p>
        </p:txBody>
      </p:sp>
      <p:sp>
        <p:nvSpPr>
          <p:cNvPr id="7" name="Slide Number Placeholder 6"/>
          <p:cNvSpPr>
            <a:spLocks noGrp="1"/>
          </p:cNvSpPr>
          <p:nvPr>
            <p:ph type="sldNum" sz="quarter" idx="12"/>
          </p:nvPr>
        </p:nvSpPr>
        <p:spPr/>
        <p:txBody>
          <a:bodyPr/>
          <a:lstStyle/>
          <a:p>
            <a:fld id="{035E7DBC-4A12-574A-AE23-10880980CA9D}" type="slidenum">
              <a:rPr lang="en-RO" smtClean="0"/>
              <a:t>‹#›</a:t>
            </a:fld>
            <a:endParaRPr lang="en-RO"/>
          </a:p>
        </p:txBody>
      </p:sp>
    </p:spTree>
    <p:extLst>
      <p:ext uri="{BB962C8B-B14F-4D97-AF65-F5344CB8AC3E}">
        <p14:creationId xmlns:p14="http://schemas.microsoft.com/office/powerpoint/2010/main" val="1630884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F9176E8-33E9-8F49-A6EA-DA06B16E9922}" type="datetimeFigureOut">
              <a:rPr lang="en-RO" smtClean="0"/>
              <a:t>25.06.2023</a:t>
            </a:fld>
            <a:endParaRPr lang="en-RO"/>
          </a:p>
        </p:txBody>
      </p:sp>
      <p:sp>
        <p:nvSpPr>
          <p:cNvPr id="8" name="Footer Placeholder 7"/>
          <p:cNvSpPr>
            <a:spLocks noGrp="1"/>
          </p:cNvSpPr>
          <p:nvPr>
            <p:ph type="ftr" sz="quarter" idx="11"/>
          </p:nvPr>
        </p:nvSpPr>
        <p:spPr/>
        <p:txBody>
          <a:bodyPr/>
          <a:lstStyle/>
          <a:p>
            <a:endParaRPr lang="en-RO"/>
          </a:p>
        </p:txBody>
      </p:sp>
      <p:sp>
        <p:nvSpPr>
          <p:cNvPr id="9" name="Slide Number Placeholder 8"/>
          <p:cNvSpPr>
            <a:spLocks noGrp="1"/>
          </p:cNvSpPr>
          <p:nvPr>
            <p:ph type="sldNum" sz="quarter" idx="12"/>
          </p:nvPr>
        </p:nvSpPr>
        <p:spPr/>
        <p:txBody>
          <a:bodyPr/>
          <a:lstStyle/>
          <a:p>
            <a:fld id="{035E7DBC-4A12-574A-AE23-10880980CA9D}" type="slidenum">
              <a:rPr lang="en-RO" smtClean="0"/>
              <a:t>‹#›</a:t>
            </a:fld>
            <a:endParaRPr lang="en-RO"/>
          </a:p>
        </p:txBody>
      </p:sp>
    </p:spTree>
    <p:extLst>
      <p:ext uri="{BB962C8B-B14F-4D97-AF65-F5344CB8AC3E}">
        <p14:creationId xmlns:p14="http://schemas.microsoft.com/office/powerpoint/2010/main" val="2755573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F9176E8-33E9-8F49-A6EA-DA06B16E9922}" type="datetimeFigureOut">
              <a:rPr lang="en-RO" smtClean="0"/>
              <a:t>25.06.2023</a:t>
            </a:fld>
            <a:endParaRPr lang="en-RO"/>
          </a:p>
        </p:txBody>
      </p:sp>
      <p:sp>
        <p:nvSpPr>
          <p:cNvPr id="4" name="Footer Placeholder 3"/>
          <p:cNvSpPr>
            <a:spLocks noGrp="1"/>
          </p:cNvSpPr>
          <p:nvPr>
            <p:ph type="ftr" sz="quarter" idx="11"/>
          </p:nvPr>
        </p:nvSpPr>
        <p:spPr/>
        <p:txBody>
          <a:bodyPr/>
          <a:lstStyle/>
          <a:p>
            <a:endParaRPr lang="en-RO"/>
          </a:p>
        </p:txBody>
      </p:sp>
      <p:sp>
        <p:nvSpPr>
          <p:cNvPr id="5" name="Slide Number Placeholder 4"/>
          <p:cNvSpPr>
            <a:spLocks noGrp="1"/>
          </p:cNvSpPr>
          <p:nvPr>
            <p:ph type="sldNum" sz="quarter" idx="12"/>
          </p:nvPr>
        </p:nvSpPr>
        <p:spPr/>
        <p:txBody>
          <a:bodyPr/>
          <a:lstStyle/>
          <a:p>
            <a:fld id="{035E7DBC-4A12-574A-AE23-10880980CA9D}" type="slidenum">
              <a:rPr lang="en-RO" smtClean="0"/>
              <a:t>‹#›</a:t>
            </a:fld>
            <a:endParaRPr lang="en-RO"/>
          </a:p>
        </p:txBody>
      </p:sp>
    </p:spTree>
    <p:extLst>
      <p:ext uri="{BB962C8B-B14F-4D97-AF65-F5344CB8AC3E}">
        <p14:creationId xmlns:p14="http://schemas.microsoft.com/office/powerpoint/2010/main" val="1655789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9176E8-33E9-8F49-A6EA-DA06B16E9922}" type="datetimeFigureOut">
              <a:rPr lang="en-RO" smtClean="0"/>
              <a:t>25.06.2023</a:t>
            </a:fld>
            <a:endParaRPr lang="en-RO"/>
          </a:p>
        </p:txBody>
      </p:sp>
      <p:sp>
        <p:nvSpPr>
          <p:cNvPr id="3" name="Footer Placeholder 2"/>
          <p:cNvSpPr>
            <a:spLocks noGrp="1"/>
          </p:cNvSpPr>
          <p:nvPr>
            <p:ph type="ftr" sz="quarter" idx="11"/>
          </p:nvPr>
        </p:nvSpPr>
        <p:spPr/>
        <p:txBody>
          <a:bodyPr/>
          <a:lstStyle/>
          <a:p>
            <a:endParaRPr lang="en-RO"/>
          </a:p>
        </p:txBody>
      </p:sp>
      <p:sp>
        <p:nvSpPr>
          <p:cNvPr id="4" name="Slide Number Placeholder 3"/>
          <p:cNvSpPr>
            <a:spLocks noGrp="1"/>
          </p:cNvSpPr>
          <p:nvPr>
            <p:ph type="sldNum" sz="quarter" idx="12"/>
          </p:nvPr>
        </p:nvSpPr>
        <p:spPr/>
        <p:txBody>
          <a:bodyPr/>
          <a:lstStyle/>
          <a:p>
            <a:fld id="{035E7DBC-4A12-574A-AE23-10880980CA9D}" type="slidenum">
              <a:rPr lang="en-RO" smtClean="0"/>
              <a:t>‹#›</a:t>
            </a:fld>
            <a:endParaRPr lang="en-RO"/>
          </a:p>
        </p:txBody>
      </p:sp>
    </p:spTree>
    <p:extLst>
      <p:ext uri="{BB962C8B-B14F-4D97-AF65-F5344CB8AC3E}">
        <p14:creationId xmlns:p14="http://schemas.microsoft.com/office/powerpoint/2010/main" val="2706591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9176E8-33E9-8F49-A6EA-DA06B16E9922}" type="datetimeFigureOut">
              <a:rPr lang="en-RO" smtClean="0"/>
              <a:t>25.06.2023</a:t>
            </a:fld>
            <a:endParaRPr lang="en-RO"/>
          </a:p>
        </p:txBody>
      </p:sp>
      <p:sp>
        <p:nvSpPr>
          <p:cNvPr id="6" name="Footer Placeholder 5"/>
          <p:cNvSpPr>
            <a:spLocks noGrp="1"/>
          </p:cNvSpPr>
          <p:nvPr>
            <p:ph type="ftr" sz="quarter" idx="11"/>
          </p:nvPr>
        </p:nvSpPr>
        <p:spPr/>
        <p:txBody>
          <a:bodyPr/>
          <a:lstStyle/>
          <a:p>
            <a:endParaRPr lang="en-RO"/>
          </a:p>
        </p:txBody>
      </p:sp>
      <p:sp>
        <p:nvSpPr>
          <p:cNvPr id="7" name="Slide Number Placeholder 6"/>
          <p:cNvSpPr>
            <a:spLocks noGrp="1"/>
          </p:cNvSpPr>
          <p:nvPr>
            <p:ph type="sldNum" sz="quarter" idx="12"/>
          </p:nvPr>
        </p:nvSpPr>
        <p:spPr/>
        <p:txBody>
          <a:bodyPr/>
          <a:lstStyle/>
          <a:p>
            <a:fld id="{035E7DBC-4A12-574A-AE23-10880980CA9D}" type="slidenum">
              <a:rPr lang="en-RO" smtClean="0"/>
              <a:t>‹#›</a:t>
            </a:fld>
            <a:endParaRPr lang="en-RO"/>
          </a:p>
        </p:txBody>
      </p:sp>
    </p:spTree>
    <p:extLst>
      <p:ext uri="{BB962C8B-B14F-4D97-AF65-F5344CB8AC3E}">
        <p14:creationId xmlns:p14="http://schemas.microsoft.com/office/powerpoint/2010/main" val="1186567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2F9176E8-33E9-8F49-A6EA-DA06B16E9922}" type="datetimeFigureOut">
              <a:rPr lang="en-RO" smtClean="0"/>
              <a:t>25.06.2023</a:t>
            </a:fld>
            <a:endParaRPr lang="en-RO"/>
          </a:p>
        </p:txBody>
      </p:sp>
      <p:sp>
        <p:nvSpPr>
          <p:cNvPr id="6" name="Footer Placeholder 5"/>
          <p:cNvSpPr>
            <a:spLocks noGrp="1"/>
          </p:cNvSpPr>
          <p:nvPr>
            <p:ph type="ftr" sz="quarter" idx="11"/>
          </p:nvPr>
        </p:nvSpPr>
        <p:spPr>
          <a:xfrm>
            <a:off x="1141412" y="5883275"/>
            <a:ext cx="5105400" cy="365125"/>
          </a:xfrm>
        </p:spPr>
        <p:txBody>
          <a:bodyPr/>
          <a:lstStyle/>
          <a:p>
            <a:endParaRPr lang="en-RO"/>
          </a:p>
        </p:txBody>
      </p:sp>
      <p:sp>
        <p:nvSpPr>
          <p:cNvPr id="7" name="Slide Number Placeholder 6"/>
          <p:cNvSpPr>
            <a:spLocks noGrp="1"/>
          </p:cNvSpPr>
          <p:nvPr>
            <p:ph type="sldNum" sz="quarter" idx="12"/>
          </p:nvPr>
        </p:nvSpPr>
        <p:spPr>
          <a:xfrm>
            <a:off x="10742612" y="5883275"/>
            <a:ext cx="322567" cy="365125"/>
          </a:xfrm>
        </p:spPr>
        <p:txBody>
          <a:bodyPr/>
          <a:lstStyle/>
          <a:p>
            <a:fld id="{035E7DBC-4A12-574A-AE23-10880980CA9D}" type="slidenum">
              <a:rPr lang="en-RO" smtClean="0"/>
              <a:t>‹#›</a:t>
            </a:fld>
            <a:endParaRPr lang="en-RO"/>
          </a:p>
        </p:txBody>
      </p:sp>
    </p:spTree>
    <p:extLst>
      <p:ext uri="{BB962C8B-B14F-4D97-AF65-F5344CB8AC3E}">
        <p14:creationId xmlns:p14="http://schemas.microsoft.com/office/powerpoint/2010/main" val="178836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F9176E8-33E9-8F49-A6EA-DA06B16E9922}" type="datetimeFigureOut">
              <a:rPr lang="en-RO" smtClean="0"/>
              <a:t>25.06.2023</a:t>
            </a:fld>
            <a:endParaRPr lang="en-RO"/>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RO"/>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35E7DBC-4A12-574A-AE23-10880980CA9D}" type="slidenum">
              <a:rPr lang="en-RO" smtClean="0"/>
              <a:t>‹#›</a:t>
            </a:fld>
            <a:endParaRPr lang="en-RO"/>
          </a:p>
        </p:txBody>
      </p:sp>
    </p:spTree>
    <p:extLst>
      <p:ext uri="{BB962C8B-B14F-4D97-AF65-F5344CB8AC3E}">
        <p14:creationId xmlns:p14="http://schemas.microsoft.com/office/powerpoint/2010/main" val="1895524661"/>
      </p:ext>
    </p:extLst>
  </p:cSld>
  <p:clrMap bg1="dk1" tx1="lt1" bg2="dk2"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B30B8-78AE-A64C-91BF-B69BE30B2A8B}"/>
              </a:ext>
            </a:extLst>
          </p:cNvPr>
          <p:cNvSpPr>
            <a:spLocks noGrp="1"/>
          </p:cNvSpPr>
          <p:nvPr>
            <p:ph type="ctrTitle"/>
          </p:nvPr>
        </p:nvSpPr>
        <p:spPr>
          <a:xfrm>
            <a:off x="3488120" y="2621455"/>
            <a:ext cx="5565913" cy="2054658"/>
          </a:xfrm>
        </p:spPr>
        <p:txBody>
          <a:bodyPr>
            <a:normAutofit/>
          </a:bodyPr>
          <a:lstStyle/>
          <a:p>
            <a:r>
              <a:rPr lang="en-RO" b="1" i="1" dirty="0">
                <a:solidFill>
                  <a:schemeClr val="tx1"/>
                </a:solidFill>
              </a:rPr>
              <a:t>Web Application Testing EMP</a:t>
            </a:r>
          </a:p>
        </p:txBody>
      </p:sp>
      <p:sp>
        <p:nvSpPr>
          <p:cNvPr id="3" name="Subtitle 2">
            <a:extLst>
              <a:ext uri="{FF2B5EF4-FFF2-40B4-BE49-F238E27FC236}">
                <a16:creationId xmlns:a16="http://schemas.microsoft.com/office/drawing/2014/main" id="{921B8FB1-85B8-89BA-84E8-9DFAD972FC8E}"/>
              </a:ext>
            </a:extLst>
          </p:cNvPr>
          <p:cNvSpPr>
            <a:spLocks noGrp="1"/>
          </p:cNvSpPr>
          <p:nvPr>
            <p:ph type="subTitle" idx="1"/>
          </p:nvPr>
        </p:nvSpPr>
        <p:spPr>
          <a:xfrm>
            <a:off x="1689651" y="5484672"/>
            <a:ext cx="6549887" cy="1655762"/>
          </a:xfrm>
        </p:spPr>
        <p:txBody>
          <a:bodyPr/>
          <a:lstStyle/>
          <a:p>
            <a:r>
              <a:rPr lang="en-RO" dirty="0"/>
              <a:t>                               </a:t>
            </a:r>
            <a:r>
              <a:rPr lang="en-RO" sz="4400" dirty="0"/>
              <a:t>final project</a:t>
            </a:r>
          </a:p>
        </p:txBody>
      </p:sp>
      <p:pic>
        <p:nvPicPr>
          <p:cNvPr id="5" name="Picture 4">
            <a:extLst>
              <a:ext uri="{FF2B5EF4-FFF2-40B4-BE49-F238E27FC236}">
                <a16:creationId xmlns:a16="http://schemas.microsoft.com/office/drawing/2014/main" id="{BD1B1BF3-0BA6-4E94-9D0B-6153F64872CB}"/>
              </a:ext>
            </a:extLst>
          </p:cNvPr>
          <p:cNvPicPr>
            <a:picLocks noChangeAspect="1"/>
          </p:cNvPicPr>
          <p:nvPr/>
        </p:nvPicPr>
        <p:blipFill>
          <a:blip r:embed="rId2"/>
          <a:stretch>
            <a:fillRect/>
          </a:stretch>
        </p:blipFill>
        <p:spPr>
          <a:xfrm>
            <a:off x="3814599" y="462455"/>
            <a:ext cx="5067300" cy="2159000"/>
          </a:xfrm>
          <a:prstGeom prst="rect">
            <a:avLst/>
          </a:prstGeom>
        </p:spPr>
      </p:pic>
    </p:spTree>
    <p:extLst>
      <p:ext uri="{BB962C8B-B14F-4D97-AF65-F5344CB8AC3E}">
        <p14:creationId xmlns:p14="http://schemas.microsoft.com/office/powerpoint/2010/main" val="1246630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3BF68-5042-7848-0D71-5F70272BE185}"/>
              </a:ext>
            </a:extLst>
          </p:cNvPr>
          <p:cNvSpPr>
            <a:spLocks noGrp="1"/>
          </p:cNvSpPr>
          <p:nvPr>
            <p:ph type="title"/>
          </p:nvPr>
        </p:nvSpPr>
        <p:spPr>
          <a:xfrm>
            <a:off x="2245718" y="820205"/>
            <a:ext cx="9404723" cy="1400530"/>
          </a:xfrm>
        </p:spPr>
        <p:txBody>
          <a:bodyPr>
            <a:normAutofit/>
          </a:bodyPr>
          <a:lstStyle/>
          <a:p>
            <a:r>
              <a:rPr lang="en-RO" b="1" i="1" dirty="0"/>
              <a:t> TEST CASE RESULTS FOR SMOKE TEST</a:t>
            </a:r>
          </a:p>
        </p:txBody>
      </p:sp>
      <p:pic>
        <p:nvPicPr>
          <p:cNvPr id="16" name="Content Placeholder 15">
            <a:extLst>
              <a:ext uri="{FF2B5EF4-FFF2-40B4-BE49-F238E27FC236}">
                <a16:creationId xmlns:a16="http://schemas.microsoft.com/office/drawing/2014/main" id="{B91488FA-46F7-7212-1A22-C423E1EAE261}"/>
              </a:ext>
            </a:extLst>
          </p:cNvPr>
          <p:cNvPicPr>
            <a:picLocks noGrp="1" noChangeAspect="1"/>
          </p:cNvPicPr>
          <p:nvPr>
            <p:ph idx="1"/>
          </p:nvPr>
        </p:nvPicPr>
        <p:blipFill>
          <a:blip r:embed="rId2"/>
          <a:stretch>
            <a:fillRect/>
          </a:stretch>
        </p:blipFill>
        <p:spPr>
          <a:xfrm>
            <a:off x="2508283" y="2220735"/>
            <a:ext cx="6625206" cy="3808546"/>
          </a:xfrm>
        </p:spPr>
      </p:pic>
    </p:spTree>
    <p:extLst>
      <p:ext uri="{BB962C8B-B14F-4D97-AF65-F5344CB8AC3E}">
        <p14:creationId xmlns:p14="http://schemas.microsoft.com/office/powerpoint/2010/main" val="3471280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FA6EA871-8D6A-F278-B4BA-5A66A94EE536}"/>
              </a:ext>
            </a:extLst>
          </p:cNvPr>
          <p:cNvGraphicFramePr>
            <a:graphicFrameLocks noGrp="1"/>
          </p:cNvGraphicFramePr>
          <p:nvPr>
            <p:ph idx="1"/>
            <p:extLst>
              <p:ext uri="{D42A27DB-BD31-4B8C-83A1-F6EECF244321}">
                <p14:modId xmlns:p14="http://schemas.microsoft.com/office/powerpoint/2010/main" val="324407219"/>
              </p:ext>
            </p:extLst>
          </p:nvPr>
        </p:nvGraphicFramePr>
        <p:xfrm>
          <a:off x="64957" y="68209"/>
          <a:ext cx="12062086" cy="67215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052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177E-F0E2-3717-5831-928EFD49BD50}"/>
              </a:ext>
            </a:extLst>
          </p:cNvPr>
          <p:cNvSpPr>
            <a:spLocks noGrp="1"/>
          </p:cNvSpPr>
          <p:nvPr>
            <p:ph type="title"/>
          </p:nvPr>
        </p:nvSpPr>
        <p:spPr>
          <a:xfrm>
            <a:off x="4261134" y="421029"/>
            <a:ext cx="4170818" cy="1400530"/>
          </a:xfrm>
        </p:spPr>
        <p:txBody>
          <a:bodyPr/>
          <a:lstStyle/>
          <a:p>
            <a:r>
              <a:rPr lang="en-US" b="1" i="1" dirty="0"/>
              <a:t>CONCLUSIONS</a:t>
            </a:r>
            <a:endParaRPr lang="en-RO" b="1" i="1" dirty="0"/>
          </a:p>
        </p:txBody>
      </p:sp>
      <p:sp>
        <p:nvSpPr>
          <p:cNvPr id="3" name="Content Placeholder 2">
            <a:extLst>
              <a:ext uri="{FF2B5EF4-FFF2-40B4-BE49-F238E27FC236}">
                <a16:creationId xmlns:a16="http://schemas.microsoft.com/office/drawing/2014/main" id="{DE256638-A0C1-31A7-D32F-838AB7B860A9}"/>
              </a:ext>
            </a:extLst>
          </p:cNvPr>
          <p:cNvSpPr>
            <a:spLocks noGrp="1"/>
          </p:cNvSpPr>
          <p:nvPr>
            <p:ph idx="1"/>
          </p:nvPr>
        </p:nvSpPr>
        <p:spPr>
          <a:xfrm>
            <a:off x="646574" y="1821559"/>
            <a:ext cx="7934126" cy="4784905"/>
          </a:xfrm>
        </p:spPr>
        <p:txBody>
          <a:bodyPr/>
          <a:lstStyle/>
          <a:p>
            <a:r>
              <a:rPr lang="en-US" dirty="0"/>
              <a:t>23 Test Cases were executed to test the happy flows: 22 passed and 1 not tested</a:t>
            </a:r>
          </a:p>
          <a:p>
            <a:r>
              <a:rPr lang="en-US" dirty="0"/>
              <a:t>7 bugs identified: 1 major, 1 critical and 5 normal</a:t>
            </a:r>
          </a:p>
          <a:p>
            <a:r>
              <a:rPr lang="en-US" dirty="0"/>
              <a:t>All of the bugs were identified by performing Exploratory Testing</a:t>
            </a:r>
          </a:p>
          <a:p>
            <a:r>
              <a:rPr lang="en-US" dirty="0"/>
              <a:t>Data type used during testing: Blank, Valid, Invalid, Big Data</a:t>
            </a:r>
          </a:p>
          <a:p>
            <a:r>
              <a:rPr lang="en-US" dirty="0"/>
              <a:t>Fixing at least the major and critical severity bugs is recommended</a:t>
            </a:r>
          </a:p>
          <a:p>
            <a:endParaRPr lang="en-RO" dirty="0"/>
          </a:p>
        </p:txBody>
      </p:sp>
      <p:pic>
        <p:nvPicPr>
          <p:cNvPr id="6" name="Picture 5">
            <a:extLst>
              <a:ext uri="{FF2B5EF4-FFF2-40B4-BE49-F238E27FC236}">
                <a16:creationId xmlns:a16="http://schemas.microsoft.com/office/drawing/2014/main" id="{B64DC510-0FDD-FE8C-4671-5AD628065B90}"/>
              </a:ext>
            </a:extLst>
          </p:cNvPr>
          <p:cNvPicPr>
            <a:picLocks noChangeAspect="1"/>
          </p:cNvPicPr>
          <p:nvPr/>
        </p:nvPicPr>
        <p:blipFill>
          <a:blip r:embed="rId2"/>
          <a:stretch>
            <a:fillRect/>
          </a:stretch>
        </p:blipFill>
        <p:spPr>
          <a:xfrm>
            <a:off x="8574805" y="1972030"/>
            <a:ext cx="3238490" cy="3238490"/>
          </a:xfrm>
          <a:prstGeom prst="rect">
            <a:avLst/>
          </a:prstGeom>
        </p:spPr>
      </p:pic>
    </p:spTree>
    <p:extLst>
      <p:ext uri="{BB962C8B-B14F-4D97-AF65-F5344CB8AC3E}">
        <p14:creationId xmlns:p14="http://schemas.microsoft.com/office/powerpoint/2010/main" val="2203163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7FBC8-F9D7-6BE4-83FE-3F522FA863C9}"/>
              </a:ext>
            </a:extLst>
          </p:cNvPr>
          <p:cNvSpPr>
            <a:spLocks noGrp="1"/>
          </p:cNvSpPr>
          <p:nvPr>
            <p:ph type="title"/>
          </p:nvPr>
        </p:nvSpPr>
        <p:spPr>
          <a:xfrm>
            <a:off x="4194829" y="2600"/>
            <a:ext cx="5106958" cy="1400530"/>
          </a:xfrm>
        </p:spPr>
        <p:txBody>
          <a:bodyPr>
            <a:normAutofit/>
          </a:bodyPr>
          <a:lstStyle/>
          <a:p>
            <a:r>
              <a:rPr lang="en-US" b="1" i="1" dirty="0"/>
              <a:t>LESSONS LEARNED</a:t>
            </a:r>
            <a:endParaRPr lang="en-RO" b="1" i="1" dirty="0"/>
          </a:p>
        </p:txBody>
      </p:sp>
      <p:sp>
        <p:nvSpPr>
          <p:cNvPr id="3" name="Content Placeholder 2">
            <a:extLst>
              <a:ext uri="{FF2B5EF4-FFF2-40B4-BE49-F238E27FC236}">
                <a16:creationId xmlns:a16="http://schemas.microsoft.com/office/drawing/2014/main" id="{C7BD5940-87CD-C5F4-06C1-9F4614658023}"/>
              </a:ext>
            </a:extLst>
          </p:cNvPr>
          <p:cNvSpPr>
            <a:spLocks noGrp="1"/>
          </p:cNvSpPr>
          <p:nvPr>
            <p:ph idx="1"/>
          </p:nvPr>
        </p:nvSpPr>
        <p:spPr>
          <a:xfrm>
            <a:off x="640858" y="2753051"/>
            <a:ext cx="4346574" cy="3822337"/>
          </a:xfrm>
        </p:spPr>
        <p:txBody>
          <a:bodyPr>
            <a:normAutofit fontScale="92500" lnSpcReduction="20000"/>
          </a:bodyPr>
          <a:lstStyle/>
          <a:p>
            <a:r>
              <a:rPr lang="en-US" dirty="0"/>
              <a:t>difficulty in finding bugs, as the site is an established and popular one </a:t>
            </a:r>
          </a:p>
          <a:p>
            <a:r>
              <a:rPr lang="en-US" dirty="0"/>
              <a:t>Lack of requirements</a:t>
            </a:r>
          </a:p>
          <a:p>
            <a:r>
              <a:rPr lang="en-US" dirty="0"/>
              <a:t>The user does not have the option to manually add as many products as he/she wants (e.g. in the shopping basket we add 120 products); i was not able to test the invalid data for that specific functionality</a:t>
            </a:r>
          </a:p>
          <a:p>
            <a:r>
              <a:rPr lang="en-US" dirty="0"/>
              <a:t>Keep the bug reporting and test cases steps and results easy to follow</a:t>
            </a:r>
          </a:p>
        </p:txBody>
      </p:sp>
      <p:pic>
        <p:nvPicPr>
          <p:cNvPr id="12" name="Picture 11">
            <a:extLst>
              <a:ext uri="{FF2B5EF4-FFF2-40B4-BE49-F238E27FC236}">
                <a16:creationId xmlns:a16="http://schemas.microsoft.com/office/drawing/2014/main" id="{CFF25D27-2504-EE7A-8ABB-E33E98D18F76}"/>
              </a:ext>
            </a:extLst>
          </p:cNvPr>
          <p:cNvPicPr>
            <a:picLocks noChangeAspect="1"/>
          </p:cNvPicPr>
          <p:nvPr/>
        </p:nvPicPr>
        <p:blipFill>
          <a:blip r:embed="rId2"/>
          <a:stretch>
            <a:fillRect/>
          </a:stretch>
        </p:blipFill>
        <p:spPr>
          <a:xfrm>
            <a:off x="8931721" y="1099837"/>
            <a:ext cx="3023281" cy="2579850"/>
          </a:xfrm>
          <a:prstGeom prst="rect">
            <a:avLst/>
          </a:prstGeom>
        </p:spPr>
      </p:pic>
      <p:sp>
        <p:nvSpPr>
          <p:cNvPr id="4" name="Content Placeholder 5">
            <a:extLst>
              <a:ext uri="{FF2B5EF4-FFF2-40B4-BE49-F238E27FC236}">
                <a16:creationId xmlns:a16="http://schemas.microsoft.com/office/drawing/2014/main" id="{5BAB43FC-D282-1067-6A4F-36BAE6DF8354}"/>
              </a:ext>
            </a:extLst>
          </p:cNvPr>
          <p:cNvSpPr txBox="1">
            <a:spLocks/>
          </p:cNvSpPr>
          <p:nvPr/>
        </p:nvSpPr>
        <p:spPr>
          <a:xfrm>
            <a:off x="5863235" y="2902525"/>
            <a:ext cx="4580126" cy="4064076"/>
          </a:xfrm>
          <a:prstGeom prst="rect">
            <a:avLst/>
          </a:prstGeom>
          <a:ln>
            <a:noFill/>
          </a:ln>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285750" indent="-285750">
              <a:lnSpc>
                <a:spcPct val="90000"/>
              </a:lnSpc>
              <a:spcBef>
                <a:spcPct val="20000"/>
              </a:spcBef>
              <a:spcAft>
                <a:spcPts val="600"/>
              </a:spcAft>
              <a:buClr>
                <a:schemeClr val="tx1"/>
              </a:buClr>
              <a:buSzPct val="100000"/>
              <a:buFont typeface="Arial"/>
              <a:buChar char="•"/>
            </a:pPr>
            <a:r>
              <a:rPr lang="en-US" sz="19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Exploratory Testing facilitates learning of functionalities</a:t>
            </a:r>
          </a:p>
          <a:p>
            <a:pPr marL="285750" indent="-285750">
              <a:lnSpc>
                <a:spcPct val="90000"/>
              </a:lnSpc>
              <a:spcBef>
                <a:spcPct val="20000"/>
              </a:spcBef>
              <a:spcAft>
                <a:spcPts val="600"/>
              </a:spcAft>
              <a:buClr>
                <a:schemeClr val="tx1"/>
              </a:buClr>
              <a:buSzPct val="100000"/>
              <a:buFont typeface="Arial"/>
              <a:buChar char="•"/>
            </a:pPr>
            <a:r>
              <a:rPr lang="en-GB" sz="19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The browser or application attempted to connect to a resource on a server that could not be found, error 404</a:t>
            </a:r>
          </a:p>
          <a:p>
            <a:pPr marL="285750" indent="-285750">
              <a:lnSpc>
                <a:spcPct val="90000"/>
              </a:lnSpc>
              <a:spcBef>
                <a:spcPct val="20000"/>
              </a:spcBef>
              <a:spcAft>
                <a:spcPts val="600"/>
              </a:spcAft>
              <a:buClr>
                <a:schemeClr val="tx1"/>
              </a:buClr>
              <a:buSzPct val="100000"/>
              <a:buFont typeface="Arial"/>
              <a:buChar char="•"/>
            </a:pPr>
            <a:r>
              <a:rPr lang="en-US" sz="19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Being a large site, it would be best to divide it into different parts and functionalities. This can help us process less information, step by step, and write more objective test cases while simplifying the process.</a:t>
            </a:r>
          </a:p>
        </p:txBody>
      </p:sp>
      <p:pic>
        <p:nvPicPr>
          <p:cNvPr id="7" name="Picture 6">
            <a:extLst>
              <a:ext uri="{FF2B5EF4-FFF2-40B4-BE49-F238E27FC236}">
                <a16:creationId xmlns:a16="http://schemas.microsoft.com/office/drawing/2014/main" id="{FCE9706A-D86A-9F83-3B9F-3C4E069DD6DB}"/>
              </a:ext>
            </a:extLst>
          </p:cNvPr>
          <p:cNvPicPr>
            <a:picLocks noChangeAspect="1"/>
          </p:cNvPicPr>
          <p:nvPr/>
        </p:nvPicPr>
        <p:blipFill>
          <a:blip r:embed="rId3"/>
          <a:stretch>
            <a:fillRect/>
          </a:stretch>
        </p:blipFill>
        <p:spPr>
          <a:xfrm>
            <a:off x="327874" y="1463040"/>
            <a:ext cx="5761248" cy="1169141"/>
          </a:xfrm>
          <a:prstGeom prst="rect">
            <a:avLst/>
          </a:prstGeom>
        </p:spPr>
      </p:pic>
    </p:spTree>
    <p:extLst>
      <p:ext uri="{BB962C8B-B14F-4D97-AF65-F5344CB8AC3E}">
        <p14:creationId xmlns:p14="http://schemas.microsoft.com/office/powerpoint/2010/main" val="2439297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0DD6F-D70E-D12E-8044-A6641118B15B}"/>
              </a:ext>
            </a:extLst>
          </p:cNvPr>
          <p:cNvSpPr>
            <a:spLocks noGrp="1"/>
          </p:cNvSpPr>
          <p:nvPr>
            <p:ph type="title"/>
          </p:nvPr>
        </p:nvSpPr>
        <p:spPr/>
        <p:txBody>
          <a:bodyPr/>
          <a:lstStyle/>
          <a:p>
            <a:endParaRPr lang="en-RO"/>
          </a:p>
        </p:txBody>
      </p:sp>
      <p:pic>
        <p:nvPicPr>
          <p:cNvPr id="5" name="Content Placeholder 4">
            <a:extLst>
              <a:ext uri="{FF2B5EF4-FFF2-40B4-BE49-F238E27FC236}">
                <a16:creationId xmlns:a16="http://schemas.microsoft.com/office/drawing/2014/main" id="{D9AFEDEA-FBBE-523E-93A8-EBA68EBAA169}"/>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760345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B27C0-1ADD-4DFA-3AAF-FB3BC4DA1706}"/>
              </a:ext>
            </a:extLst>
          </p:cNvPr>
          <p:cNvSpPr>
            <a:spLocks noGrp="1"/>
          </p:cNvSpPr>
          <p:nvPr>
            <p:ph type="title"/>
          </p:nvPr>
        </p:nvSpPr>
        <p:spPr>
          <a:xfrm>
            <a:off x="1464846" y="-263498"/>
            <a:ext cx="8609660" cy="1400530"/>
          </a:xfrm>
        </p:spPr>
        <p:txBody>
          <a:bodyPr/>
          <a:lstStyle/>
          <a:p>
            <a:r>
              <a:rPr lang="en-RO" dirty="0"/>
              <a:t>           </a:t>
            </a:r>
            <a:r>
              <a:rPr lang="en-RO" b="1" i="1" dirty="0"/>
              <a:t>    </a:t>
            </a:r>
            <a:r>
              <a:rPr lang="en-RO" sz="3200" b="1" i="1" dirty="0"/>
              <a:t>APPLICATION DESCRIPTION</a:t>
            </a:r>
          </a:p>
        </p:txBody>
      </p:sp>
      <p:sp>
        <p:nvSpPr>
          <p:cNvPr id="3" name="Content Placeholder 2">
            <a:extLst>
              <a:ext uri="{FF2B5EF4-FFF2-40B4-BE49-F238E27FC236}">
                <a16:creationId xmlns:a16="http://schemas.microsoft.com/office/drawing/2014/main" id="{199C9438-94C6-2D0C-9F89-9F8608B56553}"/>
              </a:ext>
            </a:extLst>
          </p:cNvPr>
          <p:cNvSpPr>
            <a:spLocks noGrp="1"/>
          </p:cNvSpPr>
          <p:nvPr>
            <p:ph idx="1"/>
          </p:nvPr>
        </p:nvSpPr>
        <p:spPr>
          <a:xfrm>
            <a:off x="3730611" y="1126073"/>
            <a:ext cx="4881567" cy="3068509"/>
          </a:xfrm>
        </p:spPr>
        <p:txBody>
          <a:bodyPr>
            <a:normAutofit/>
          </a:bodyPr>
          <a:lstStyle/>
          <a:p>
            <a:r>
              <a:rPr lang="en-GB" sz="3600" u="sng" dirty="0">
                <a:solidFill>
                  <a:schemeClr val="tx1"/>
                </a:solidFill>
                <a:latin typeface="Verdana" panose="020B0604030504040204" pitchFamily="34" charset="0"/>
                <a:ea typeface="Times New Roman" panose="02020603050405020304" pitchFamily="18" charset="0"/>
                <a:cs typeface="Arial" panose="020B0604020202020204" pitchFamily="34" charset="0"/>
              </a:rPr>
              <a:t>EMP </a:t>
            </a:r>
            <a:endParaRPr lang="en-RO" dirty="0">
              <a:solidFill>
                <a:schemeClr val="tx1"/>
              </a:solidFill>
              <a:effectLst/>
            </a:endParaRPr>
          </a:p>
          <a:p>
            <a:r>
              <a:rPr lang="en-RO" b="1" dirty="0">
                <a:solidFill>
                  <a:schemeClr val="tx1"/>
                </a:solidFill>
              </a:rPr>
              <a:t>Web application </a:t>
            </a:r>
          </a:p>
          <a:p>
            <a:r>
              <a:rPr lang="en-GB" sz="2000" b="1" dirty="0">
                <a:solidFill>
                  <a:schemeClr val="tx1"/>
                </a:solidFill>
                <a:effectLst/>
                <a:ea typeface="Times New Roman" panose="02020603050405020304" pitchFamily="18" charset="0"/>
                <a:cs typeface="Arial" panose="020B0604020202020204" pitchFamily="34" charset="0"/>
              </a:rPr>
              <a:t>Merchant, music, movie, tv &amp; gaming merch</a:t>
            </a:r>
          </a:p>
          <a:p>
            <a:r>
              <a:rPr lang="en-GB" sz="2000" b="1" dirty="0">
                <a:solidFill>
                  <a:schemeClr val="tx1"/>
                </a:solidFill>
                <a:effectLst/>
                <a:ea typeface="Times New Roman" panose="02020603050405020304" pitchFamily="18" charset="0"/>
                <a:cs typeface="Arial" panose="020B0604020202020204" pitchFamily="34" charset="0"/>
              </a:rPr>
              <a:t>Alternative clothing</a:t>
            </a:r>
          </a:p>
          <a:p>
            <a:r>
              <a:rPr lang="en-GB" b="1" dirty="0">
                <a:solidFill>
                  <a:schemeClr val="tx1"/>
                </a:solidFill>
                <a:cs typeface="Arial" panose="020B0604020202020204" pitchFamily="34" charset="0"/>
              </a:rPr>
              <a:t>International shipping</a:t>
            </a:r>
            <a:endParaRPr lang="en-RO" b="1" dirty="0">
              <a:solidFill>
                <a:schemeClr val="tx1"/>
              </a:solidFill>
            </a:endParaRPr>
          </a:p>
        </p:txBody>
      </p:sp>
      <p:pic>
        <p:nvPicPr>
          <p:cNvPr id="5" name="Picture 4">
            <a:extLst>
              <a:ext uri="{FF2B5EF4-FFF2-40B4-BE49-F238E27FC236}">
                <a16:creationId xmlns:a16="http://schemas.microsoft.com/office/drawing/2014/main" id="{A5139535-9A16-4531-A36F-DCA4E96100D4}"/>
              </a:ext>
            </a:extLst>
          </p:cNvPr>
          <p:cNvPicPr>
            <a:picLocks noChangeAspect="1"/>
          </p:cNvPicPr>
          <p:nvPr/>
        </p:nvPicPr>
        <p:blipFill>
          <a:blip r:embed="rId2"/>
          <a:stretch>
            <a:fillRect/>
          </a:stretch>
        </p:blipFill>
        <p:spPr>
          <a:xfrm>
            <a:off x="8965862" y="3713986"/>
            <a:ext cx="2852093" cy="2852093"/>
          </a:xfrm>
          <a:prstGeom prst="rect">
            <a:avLst/>
          </a:prstGeom>
        </p:spPr>
      </p:pic>
      <p:pic>
        <p:nvPicPr>
          <p:cNvPr id="9" name="Picture 8">
            <a:extLst>
              <a:ext uri="{FF2B5EF4-FFF2-40B4-BE49-F238E27FC236}">
                <a16:creationId xmlns:a16="http://schemas.microsoft.com/office/drawing/2014/main" id="{86E68115-7A85-523E-B396-C8F5A2D20185}"/>
              </a:ext>
            </a:extLst>
          </p:cNvPr>
          <p:cNvPicPr>
            <a:picLocks noChangeAspect="1"/>
          </p:cNvPicPr>
          <p:nvPr/>
        </p:nvPicPr>
        <p:blipFill>
          <a:blip r:embed="rId3"/>
          <a:stretch>
            <a:fillRect/>
          </a:stretch>
        </p:blipFill>
        <p:spPr>
          <a:xfrm>
            <a:off x="209796" y="961807"/>
            <a:ext cx="3462141" cy="3068509"/>
          </a:xfrm>
          <a:prstGeom prst="rect">
            <a:avLst/>
          </a:prstGeom>
        </p:spPr>
      </p:pic>
      <p:pic>
        <p:nvPicPr>
          <p:cNvPr id="11" name="Picture 10">
            <a:extLst>
              <a:ext uri="{FF2B5EF4-FFF2-40B4-BE49-F238E27FC236}">
                <a16:creationId xmlns:a16="http://schemas.microsoft.com/office/drawing/2014/main" id="{B904287A-1C61-4023-4769-29AFA977725B}"/>
              </a:ext>
            </a:extLst>
          </p:cNvPr>
          <p:cNvPicPr>
            <a:picLocks noChangeAspect="1"/>
          </p:cNvPicPr>
          <p:nvPr/>
        </p:nvPicPr>
        <p:blipFill>
          <a:blip r:embed="rId4"/>
          <a:stretch>
            <a:fillRect/>
          </a:stretch>
        </p:blipFill>
        <p:spPr>
          <a:xfrm>
            <a:off x="8520064" y="961807"/>
            <a:ext cx="3511353" cy="2368334"/>
          </a:xfrm>
          <a:prstGeom prst="rect">
            <a:avLst/>
          </a:prstGeom>
        </p:spPr>
      </p:pic>
      <p:pic>
        <p:nvPicPr>
          <p:cNvPr id="6" name="Picture 5">
            <a:extLst>
              <a:ext uri="{FF2B5EF4-FFF2-40B4-BE49-F238E27FC236}">
                <a16:creationId xmlns:a16="http://schemas.microsoft.com/office/drawing/2014/main" id="{E6CB8E15-5BE8-D557-BEEA-10A4B6967197}"/>
              </a:ext>
            </a:extLst>
          </p:cNvPr>
          <p:cNvPicPr>
            <a:picLocks noChangeAspect="1"/>
          </p:cNvPicPr>
          <p:nvPr/>
        </p:nvPicPr>
        <p:blipFill>
          <a:blip r:embed="rId5"/>
          <a:stretch>
            <a:fillRect/>
          </a:stretch>
        </p:blipFill>
        <p:spPr>
          <a:xfrm>
            <a:off x="379692" y="4194582"/>
            <a:ext cx="8096839" cy="2516679"/>
          </a:xfrm>
          <a:prstGeom prst="rect">
            <a:avLst/>
          </a:prstGeom>
        </p:spPr>
      </p:pic>
    </p:spTree>
    <p:extLst>
      <p:ext uri="{BB962C8B-B14F-4D97-AF65-F5344CB8AC3E}">
        <p14:creationId xmlns:p14="http://schemas.microsoft.com/office/powerpoint/2010/main" val="2190055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E20406B-17D6-38EC-2725-C4C572DEAA3D}"/>
              </a:ext>
            </a:extLst>
          </p:cNvPr>
          <p:cNvPicPr>
            <a:picLocks noGrp="1" noChangeAspect="1"/>
          </p:cNvPicPr>
          <p:nvPr>
            <p:ph idx="1"/>
          </p:nvPr>
        </p:nvPicPr>
        <p:blipFill>
          <a:blip r:embed="rId2"/>
          <a:stretch>
            <a:fillRect/>
          </a:stretch>
        </p:blipFill>
        <p:spPr>
          <a:xfrm>
            <a:off x="0" y="0"/>
            <a:ext cx="12192000" cy="6858000"/>
          </a:xfrm>
        </p:spPr>
      </p:pic>
      <p:sp>
        <p:nvSpPr>
          <p:cNvPr id="2" name="Title 1">
            <a:extLst>
              <a:ext uri="{FF2B5EF4-FFF2-40B4-BE49-F238E27FC236}">
                <a16:creationId xmlns:a16="http://schemas.microsoft.com/office/drawing/2014/main" id="{CE0C5A89-BBF1-A90C-7C6F-550319FC7630}"/>
              </a:ext>
            </a:extLst>
          </p:cNvPr>
          <p:cNvSpPr>
            <a:spLocks noGrp="1"/>
          </p:cNvSpPr>
          <p:nvPr>
            <p:ph type="title"/>
          </p:nvPr>
        </p:nvSpPr>
        <p:spPr>
          <a:xfrm>
            <a:off x="7390429" y="2628"/>
            <a:ext cx="4651512" cy="636106"/>
          </a:xfrm>
        </p:spPr>
        <p:txBody>
          <a:bodyPr>
            <a:normAutofit fontScale="90000"/>
          </a:bodyPr>
          <a:lstStyle/>
          <a:p>
            <a:pPr algn="ctr"/>
            <a:r>
              <a:rPr lang="en-RO" sz="3200" b="1" i="1" dirty="0">
                <a:solidFill>
                  <a:srgbClr val="FF0000"/>
                </a:solidFill>
              </a:rPr>
              <a:t>EMP </a:t>
            </a:r>
            <a:r>
              <a:rPr lang="en-RO" b="1" i="1" dirty="0">
                <a:solidFill>
                  <a:srgbClr val="FF0000"/>
                </a:solidFill>
              </a:rPr>
              <a:t>website </a:t>
            </a:r>
            <a:r>
              <a:rPr lang="en-RO" sz="3200" b="1" i="1" dirty="0">
                <a:solidFill>
                  <a:srgbClr val="FF0000"/>
                </a:solidFill>
              </a:rPr>
              <a:t>MIND MAP </a:t>
            </a:r>
          </a:p>
        </p:txBody>
      </p:sp>
      <p:cxnSp>
        <p:nvCxnSpPr>
          <p:cNvPr id="4" name="Straight Arrow Connector 3">
            <a:extLst>
              <a:ext uri="{FF2B5EF4-FFF2-40B4-BE49-F238E27FC236}">
                <a16:creationId xmlns:a16="http://schemas.microsoft.com/office/drawing/2014/main" id="{9E873480-55F8-C2D7-2A6A-D152BA337C1F}"/>
              </a:ext>
            </a:extLst>
          </p:cNvPr>
          <p:cNvCxnSpPr/>
          <p:nvPr/>
        </p:nvCxnSpPr>
        <p:spPr>
          <a:xfrm flipH="1">
            <a:off x="7893269" y="638734"/>
            <a:ext cx="1156138" cy="286176"/>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127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62399-A2D4-FB86-403A-3E43AEA01BE3}"/>
              </a:ext>
            </a:extLst>
          </p:cNvPr>
          <p:cNvSpPr>
            <a:spLocks noGrp="1"/>
          </p:cNvSpPr>
          <p:nvPr>
            <p:ph type="title"/>
          </p:nvPr>
        </p:nvSpPr>
        <p:spPr/>
        <p:txBody>
          <a:bodyPr/>
          <a:lstStyle/>
          <a:p>
            <a:endParaRPr lang="en-RO"/>
          </a:p>
        </p:txBody>
      </p:sp>
      <p:pic>
        <p:nvPicPr>
          <p:cNvPr id="5" name="Content Placeholder 4">
            <a:extLst>
              <a:ext uri="{FF2B5EF4-FFF2-40B4-BE49-F238E27FC236}">
                <a16:creationId xmlns:a16="http://schemas.microsoft.com/office/drawing/2014/main" id="{0317F24B-2A74-25CB-3CF5-E5C9BC79AC9C}"/>
              </a:ext>
            </a:extLst>
          </p:cNvPr>
          <p:cNvPicPr>
            <a:picLocks noGrp="1" noChangeAspect="1"/>
          </p:cNvPicPr>
          <p:nvPr>
            <p:ph idx="1"/>
          </p:nvPr>
        </p:nvPicPr>
        <p:blipFill>
          <a:blip r:embed="rId2"/>
          <a:stretch>
            <a:fillRect/>
          </a:stretch>
        </p:blipFill>
        <p:spPr>
          <a:xfrm>
            <a:off x="0" y="-1"/>
            <a:ext cx="12192000" cy="6851225"/>
          </a:xfrm>
        </p:spPr>
      </p:pic>
    </p:spTree>
    <p:extLst>
      <p:ext uri="{BB962C8B-B14F-4D97-AF65-F5344CB8AC3E}">
        <p14:creationId xmlns:p14="http://schemas.microsoft.com/office/powerpoint/2010/main" val="3439543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F6FD1-D462-FB36-37C5-6AE876981493}"/>
              </a:ext>
            </a:extLst>
          </p:cNvPr>
          <p:cNvSpPr>
            <a:spLocks noGrp="1"/>
          </p:cNvSpPr>
          <p:nvPr>
            <p:ph type="title"/>
          </p:nvPr>
        </p:nvSpPr>
        <p:spPr/>
        <p:txBody>
          <a:bodyPr/>
          <a:lstStyle/>
          <a:p>
            <a:endParaRPr lang="en-RO"/>
          </a:p>
        </p:txBody>
      </p:sp>
      <p:pic>
        <p:nvPicPr>
          <p:cNvPr id="5" name="Content Placeholder 4">
            <a:extLst>
              <a:ext uri="{FF2B5EF4-FFF2-40B4-BE49-F238E27FC236}">
                <a16:creationId xmlns:a16="http://schemas.microsoft.com/office/drawing/2014/main" id="{0C982A93-DAE2-8C81-9A29-0EC9F181BE63}"/>
              </a:ext>
            </a:extLst>
          </p:cNvPr>
          <p:cNvPicPr>
            <a:picLocks noGrp="1" noChangeAspect="1"/>
          </p:cNvPicPr>
          <p:nvPr>
            <p:ph idx="1"/>
          </p:nvPr>
        </p:nvPicPr>
        <p:blipFill>
          <a:blip r:embed="rId2"/>
          <a:stretch>
            <a:fillRect/>
          </a:stretch>
        </p:blipFill>
        <p:spPr>
          <a:xfrm>
            <a:off x="0" y="-1"/>
            <a:ext cx="12192000" cy="6858001"/>
          </a:xfrm>
        </p:spPr>
      </p:pic>
    </p:spTree>
    <p:extLst>
      <p:ext uri="{BB962C8B-B14F-4D97-AF65-F5344CB8AC3E}">
        <p14:creationId xmlns:p14="http://schemas.microsoft.com/office/powerpoint/2010/main" val="2512524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1628F-4705-5E32-D985-EEA2B279CC0F}"/>
              </a:ext>
            </a:extLst>
          </p:cNvPr>
          <p:cNvSpPr>
            <a:spLocks noGrp="1"/>
          </p:cNvSpPr>
          <p:nvPr>
            <p:ph type="title"/>
          </p:nvPr>
        </p:nvSpPr>
        <p:spPr>
          <a:xfrm>
            <a:off x="2767514" y="-147144"/>
            <a:ext cx="8573149" cy="1331259"/>
          </a:xfrm>
        </p:spPr>
        <p:txBody>
          <a:bodyPr/>
          <a:lstStyle/>
          <a:p>
            <a:r>
              <a:rPr lang="en-US" b="1" i="1" dirty="0"/>
              <a:t>TESTING APPROACH FOR EMP</a:t>
            </a:r>
            <a:endParaRPr lang="en-RO" b="1" i="1" dirty="0"/>
          </a:p>
        </p:txBody>
      </p:sp>
      <p:sp>
        <p:nvSpPr>
          <p:cNvPr id="3" name="Content Placeholder 2">
            <a:extLst>
              <a:ext uri="{FF2B5EF4-FFF2-40B4-BE49-F238E27FC236}">
                <a16:creationId xmlns:a16="http://schemas.microsoft.com/office/drawing/2014/main" id="{012F28D9-C33F-2447-71BD-0E46AA80E062}"/>
              </a:ext>
            </a:extLst>
          </p:cNvPr>
          <p:cNvSpPr>
            <a:spLocks noGrp="1"/>
          </p:cNvSpPr>
          <p:nvPr>
            <p:ph idx="1"/>
          </p:nvPr>
        </p:nvSpPr>
        <p:spPr>
          <a:xfrm>
            <a:off x="1622729" y="1331259"/>
            <a:ext cx="8946541" cy="4195481"/>
          </a:xfrm>
        </p:spPr>
        <p:txBody>
          <a:bodyPr/>
          <a:lstStyle/>
          <a:p>
            <a:r>
              <a:rPr lang="en-US" dirty="0">
                <a:solidFill>
                  <a:schemeClr val="tx1"/>
                </a:solidFill>
                <a:latin typeface="+mj-lt"/>
              </a:rPr>
              <a:t>Positive testing </a:t>
            </a:r>
            <a:r>
              <a:rPr lang="en-GB" dirty="0">
                <a:solidFill>
                  <a:schemeClr val="tx1"/>
                </a:solidFill>
                <a:latin typeface="+mj-lt"/>
              </a:rPr>
              <a:t>to show that a product or application under test does what it is supposed to do</a:t>
            </a:r>
            <a:endParaRPr lang="en-US" dirty="0">
              <a:solidFill>
                <a:schemeClr val="tx1"/>
              </a:solidFill>
              <a:latin typeface="+mj-lt"/>
            </a:endParaRPr>
          </a:p>
          <a:p>
            <a:r>
              <a:rPr lang="en-US" dirty="0">
                <a:solidFill>
                  <a:schemeClr val="tx1"/>
                </a:solidFill>
                <a:latin typeface="+mj-lt"/>
              </a:rPr>
              <a:t>Exploratory Testing for main functionalities and site overview</a:t>
            </a:r>
          </a:p>
          <a:p>
            <a:r>
              <a:rPr lang="en-US" dirty="0">
                <a:solidFill>
                  <a:schemeClr val="tx1"/>
                </a:solidFill>
                <a:latin typeface="+mj-lt"/>
              </a:rPr>
              <a:t>Document the Exploratory Testing and write down the defects so they can be replicated</a:t>
            </a:r>
          </a:p>
          <a:p>
            <a:r>
              <a:rPr lang="en-US" dirty="0">
                <a:solidFill>
                  <a:schemeClr val="tx1"/>
                </a:solidFill>
                <a:latin typeface="+mj-lt"/>
              </a:rPr>
              <a:t>Component Testing, Integration, System, Performance Testing</a:t>
            </a:r>
          </a:p>
          <a:p>
            <a:r>
              <a:rPr lang="en-US" dirty="0">
                <a:solidFill>
                  <a:schemeClr val="tx1"/>
                </a:solidFill>
                <a:latin typeface="+mj-lt"/>
              </a:rPr>
              <a:t>Focus where bugs were identified, more testing for that area</a:t>
            </a:r>
          </a:p>
          <a:p>
            <a:r>
              <a:rPr lang="en-US" dirty="0">
                <a:solidFill>
                  <a:schemeClr val="tx1"/>
                </a:solidFill>
                <a:latin typeface="+mj-lt"/>
              </a:rPr>
              <a:t>Write the Smoke tests and execute them</a:t>
            </a:r>
          </a:p>
          <a:p>
            <a:r>
              <a:rPr lang="en-US" dirty="0">
                <a:solidFill>
                  <a:schemeClr val="tx1"/>
                </a:solidFill>
                <a:latin typeface="+mj-lt"/>
              </a:rPr>
              <a:t>Write the Test Report</a:t>
            </a:r>
          </a:p>
          <a:p>
            <a:pPr marL="0" indent="0">
              <a:buNone/>
            </a:pPr>
            <a:endParaRPr lang="en-RO" dirty="0">
              <a:latin typeface="+mj-lt"/>
            </a:endParaRPr>
          </a:p>
        </p:txBody>
      </p:sp>
      <p:pic>
        <p:nvPicPr>
          <p:cNvPr id="5" name="Picture 4">
            <a:extLst>
              <a:ext uri="{FF2B5EF4-FFF2-40B4-BE49-F238E27FC236}">
                <a16:creationId xmlns:a16="http://schemas.microsoft.com/office/drawing/2014/main" id="{98476EC6-9ED0-90F1-F851-1EC4BDB07F2E}"/>
              </a:ext>
            </a:extLst>
          </p:cNvPr>
          <p:cNvPicPr>
            <a:picLocks noChangeAspect="1"/>
          </p:cNvPicPr>
          <p:nvPr/>
        </p:nvPicPr>
        <p:blipFill>
          <a:blip r:embed="rId2"/>
          <a:stretch>
            <a:fillRect/>
          </a:stretch>
        </p:blipFill>
        <p:spPr>
          <a:xfrm>
            <a:off x="6557352" y="4141076"/>
            <a:ext cx="5461000" cy="2638142"/>
          </a:xfrm>
          <a:prstGeom prst="rect">
            <a:avLst/>
          </a:prstGeom>
        </p:spPr>
      </p:pic>
    </p:spTree>
    <p:extLst>
      <p:ext uri="{BB962C8B-B14F-4D97-AF65-F5344CB8AC3E}">
        <p14:creationId xmlns:p14="http://schemas.microsoft.com/office/powerpoint/2010/main" val="511292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5D7916-B14F-3610-94BC-4DAF08EDCE25}"/>
              </a:ext>
            </a:extLst>
          </p:cNvPr>
          <p:cNvSpPr>
            <a:spLocks noGrp="1"/>
          </p:cNvSpPr>
          <p:nvPr>
            <p:ph idx="1"/>
          </p:nvPr>
        </p:nvSpPr>
        <p:spPr>
          <a:xfrm>
            <a:off x="5791201" y="1758170"/>
            <a:ext cx="6798606" cy="4936920"/>
          </a:xfrm>
        </p:spPr>
        <p:txBody>
          <a:bodyPr/>
          <a:lstStyle/>
          <a:p>
            <a:r>
              <a:rPr lang="en-US" dirty="0">
                <a:solidFill>
                  <a:schemeClr val="tx1"/>
                </a:solidFill>
              </a:rPr>
              <a:t>Mantis Bug Tracker – Bug Reporting</a:t>
            </a:r>
          </a:p>
          <a:p>
            <a:r>
              <a:rPr lang="en-US" dirty="0" err="1">
                <a:solidFill>
                  <a:schemeClr val="tx1"/>
                </a:solidFill>
              </a:rPr>
              <a:t>Shottr</a:t>
            </a:r>
            <a:r>
              <a:rPr lang="en-US" dirty="0">
                <a:solidFill>
                  <a:schemeClr val="tx1"/>
                </a:solidFill>
              </a:rPr>
              <a:t> – Screenshots Capture</a:t>
            </a:r>
          </a:p>
          <a:p>
            <a:r>
              <a:rPr lang="en-US" dirty="0" err="1">
                <a:solidFill>
                  <a:schemeClr val="tx1"/>
                </a:solidFill>
              </a:rPr>
              <a:t>Mailinator</a:t>
            </a:r>
            <a:r>
              <a:rPr lang="en-US" dirty="0">
                <a:solidFill>
                  <a:schemeClr val="tx1"/>
                </a:solidFill>
              </a:rPr>
              <a:t> – Test Emails</a:t>
            </a:r>
          </a:p>
          <a:p>
            <a:r>
              <a:rPr lang="en-US" dirty="0" err="1">
                <a:solidFill>
                  <a:schemeClr val="tx1"/>
                </a:solidFill>
              </a:rPr>
              <a:t>Xmind</a:t>
            </a:r>
            <a:r>
              <a:rPr lang="en-US" dirty="0">
                <a:solidFill>
                  <a:schemeClr val="tx1"/>
                </a:solidFill>
              </a:rPr>
              <a:t> Tool – Mind Maps</a:t>
            </a:r>
          </a:p>
          <a:p>
            <a:r>
              <a:rPr lang="en-US" dirty="0">
                <a:solidFill>
                  <a:schemeClr val="tx1"/>
                </a:solidFill>
              </a:rPr>
              <a:t>Excel/word/power point – Presentation layers</a:t>
            </a:r>
          </a:p>
          <a:p>
            <a:r>
              <a:rPr lang="en-US" dirty="0" err="1">
                <a:solidFill>
                  <a:schemeClr val="tx1"/>
                </a:solidFill>
              </a:rPr>
              <a:t>Generatedata.com</a:t>
            </a:r>
            <a:r>
              <a:rPr lang="en-US" dirty="0">
                <a:solidFill>
                  <a:schemeClr val="tx1"/>
                </a:solidFill>
              </a:rPr>
              <a:t> –generate random data</a:t>
            </a:r>
          </a:p>
          <a:p>
            <a:endParaRPr lang="en-RO" dirty="0">
              <a:solidFill>
                <a:schemeClr val="tx1"/>
              </a:solidFill>
            </a:endParaRPr>
          </a:p>
        </p:txBody>
      </p:sp>
      <p:pic>
        <p:nvPicPr>
          <p:cNvPr id="6" name="Picture 5">
            <a:extLst>
              <a:ext uri="{FF2B5EF4-FFF2-40B4-BE49-F238E27FC236}">
                <a16:creationId xmlns:a16="http://schemas.microsoft.com/office/drawing/2014/main" id="{49DD6BF5-7FC4-8174-E7DB-BAE58559D359}"/>
              </a:ext>
            </a:extLst>
          </p:cNvPr>
          <p:cNvPicPr>
            <a:picLocks noChangeAspect="1"/>
          </p:cNvPicPr>
          <p:nvPr/>
        </p:nvPicPr>
        <p:blipFill>
          <a:blip r:embed="rId2"/>
          <a:stretch>
            <a:fillRect/>
          </a:stretch>
        </p:blipFill>
        <p:spPr>
          <a:xfrm>
            <a:off x="435739" y="380673"/>
            <a:ext cx="5203059" cy="3902294"/>
          </a:xfrm>
          <a:prstGeom prst="rect">
            <a:avLst/>
          </a:prstGeom>
        </p:spPr>
      </p:pic>
    </p:spTree>
    <p:extLst>
      <p:ext uri="{BB962C8B-B14F-4D97-AF65-F5344CB8AC3E}">
        <p14:creationId xmlns:p14="http://schemas.microsoft.com/office/powerpoint/2010/main" val="614247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11390-C922-D998-B6E0-FEEDCA4731A4}"/>
              </a:ext>
            </a:extLst>
          </p:cNvPr>
          <p:cNvSpPr>
            <a:spLocks noGrp="1"/>
          </p:cNvSpPr>
          <p:nvPr>
            <p:ph type="title"/>
          </p:nvPr>
        </p:nvSpPr>
        <p:spPr>
          <a:xfrm>
            <a:off x="4183117" y="-80296"/>
            <a:ext cx="3058512" cy="933550"/>
          </a:xfrm>
        </p:spPr>
        <p:txBody>
          <a:bodyPr/>
          <a:lstStyle/>
          <a:p>
            <a:r>
              <a:rPr lang="en-US" b="1" i="1" dirty="0"/>
              <a:t>TESTING TYPES</a:t>
            </a:r>
            <a:endParaRPr lang="en-RO" b="1" i="1" dirty="0"/>
          </a:p>
        </p:txBody>
      </p:sp>
      <p:sp>
        <p:nvSpPr>
          <p:cNvPr id="3" name="Content Placeholder 2">
            <a:extLst>
              <a:ext uri="{FF2B5EF4-FFF2-40B4-BE49-F238E27FC236}">
                <a16:creationId xmlns:a16="http://schemas.microsoft.com/office/drawing/2014/main" id="{296D5C67-5A43-B87F-01E2-6F67562347A3}"/>
              </a:ext>
            </a:extLst>
          </p:cNvPr>
          <p:cNvSpPr>
            <a:spLocks noGrp="1"/>
          </p:cNvSpPr>
          <p:nvPr>
            <p:ph idx="1"/>
          </p:nvPr>
        </p:nvSpPr>
        <p:spPr>
          <a:xfrm>
            <a:off x="965604" y="933550"/>
            <a:ext cx="3911776" cy="4033088"/>
          </a:xfrm>
        </p:spPr>
        <p:txBody>
          <a:bodyPr>
            <a:normAutofit fontScale="92500" lnSpcReduction="10000"/>
          </a:bodyPr>
          <a:lstStyle/>
          <a:p>
            <a:r>
              <a:rPr lang="en-US" sz="2000" dirty="0"/>
              <a:t>Functional Testing</a:t>
            </a:r>
          </a:p>
          <a:p>
            <a:r>
              <a:rPr lang="en-US" sz="2000" dirty="0"/>
              <a:t>Exploratory Testing</a:t>
            </a:r>
          </a:p>
          <a:p>
            <a:r>
              <a:rPr lang="en-US" sz="2000" dirty="0"/>
              <a:t>Negative Testing</a:t>
            </a:r>
          </a:p>
          <a:p>
            <a:r>
              <a:rPr lang="en-US" sz="2000" dirty="0"/>
              <a:t>Positive Testing</a:t>
            </a:r>
          </a:p>
          <a:p>
            <a:r>
              <a:rPr lang="en-US" sz="2000" dirty="0"/>
              <a:t>Smoke Testing</a:t>
            </a:r>
          </a:p>
          <a:p>
            <a:r>
              <a:rPr lang="en-US" sz="2000" dirty="0"/>
              <a:t>Compatibility Testing</a:t>
            </a:r>
          </a:p>
          <a:p>
            <a:r>
              <a:rPr lang="en-US" sz="2000" dirty="0"/>
              <a:t>UI Testing</a:t>
            </a:r>
          </a:p>
          <a:p>
            <a:r>
              <a:rPr lang="en-US" sz="2000" dirty="0"/>
              <a:t>Usability Testing</a:t>
            </a:r>
            <a:endParaRPr lang="en-US" dirty="0"/>
          </a:p>
          <a:p>
            <a:r>
              <a:rPr lang="en-US" sz="2000" dirty="0"/>
              <a:t>Performance Testing</a:t>
            </a:r>
          </a:p>
          <a:p>
            <a:r>
              <a:rPr lang="en-US" sz="2000" dirty="0"/>
              <a:t>Security Testing</a:t>
            </a:r>
          </a:p>
          <a:p>
            <a:endParaRPr lang="en-US" dirty="0"/>
          </a:p>
        </p:txBody>
      </p:sp>
      <p:sp>
        <p:nvSpPr>
          <p:cNvPr id="8" name="Content Placeholder 2">
            <a:extLst>
              <a:ext uri="{FF2B5EF4-FFF2-40B4-BE49-F238E27FC236}">
                <a16:creationId xmlns:a16="http://schemas.microsoft.com/office/drawing/2014/main" id="{BD16686C-A60F-28BF-85C8-D1623260C24C}"/>
              </a:ext>
            </a:extLst>
          </p:cNvPr>
          <p:cNvSpPr txBox="1">
            <a:spLocks/>
          </p:cNvSpPr>
          <p:nvPr/>
        </p:nvSpPr>
        <p:spPr>
          <a:xfrm>
            <a:off x="6470325" y="3719778"/>
            <a:ext cx="3677410"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285750" indent="-285750">
              <a:lnSpc>
                <a:spcPct val="90000"/>
              </a:lnSpc>
              <a:spcBef>
                <a:spcPct val="20000"/>
              </a:spcBef>
              <a:spcAft>
                <a:spcPts val="600"/>
              </a:spcAft>
              <a:buClr>
                <a:schemeClr val="tx1"/>
              </a:buClr>
              <a:buSzPct val="100000"/>
              <a:buFont typeface="Arial"/>
              <a:buChar char="•"/>
            </a:pPr>
            <a:r>
              <a:rPr lang="en-US" sz="19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Performance Testing</a:t>
            </a:r>
          </a:p>
          <a:p>
            <a:pPr marL="285750" indent="-285750">
              <a:lnSpc>
                <a:spcPct val="90000"/>
              </a:lnSpc>
              <a:spcBef>
                <a:spcPct val="20000"/>
              </a:spcBef>
              <a:spcAft>
                <a:spcPts val="600"/>
              </a:spcAft>
              <a:buClr>
                <a:schemeClr val="tx1"/>
              </a:buClr>
              <a:buSzPct val="100000"/>
              <a:buFont typeface="Arial"/>
              <a:buChar char="•"/>
            </a:pPr>
            <a:r>
              <a:rPr lang="en-US" sz="19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Security Testing</a:t>
            </a:r>
          </a:p>
          <a:p>
            <a:pPr marL="285750" indent="-285750">
              <a:lnSpc>
                <a:spcPct val="90000"/>
              </a:lnSpc>
              <a:spcBef>
                <a:spcPct val="20000"/>
              </a:spcBef>
              <a:spcAft>
                <a:spcPts val="600"/>
              </a:spcAft>
              <a:buClr>
                <a:schemeClr val="tx1"/>
              </a:buClr>
              <a:buSzPct val="100000"/>
              <a:buFont typeface="Arial"/>
              <a:buChar char="•"/>
            </a:pPr>
            <a:r>
              <a:rPr lang="en-US" sz="19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Recovery Testing</a:t>
            </a:r>
          </a:p>
          <a:p>
            <a:endParaRPr lang="en-US" dirty="0"/>
          </a:p>
        </p:txBody>
      </p:sp>
      <p:pic>
        <p:nvPicPr>
          <p:cNvPr id="11" name="Picture 10">
            <a:extLst>
              <a:ext uri="{FF2B5EF4-FFF2-40B4-BE49-F238E27FC236}">
                <a16:creationId xmlns:a16="http://schemas.microsoft.com/office/drawing/2014/main" id="{7BC237DA-5C0C-A31C-E721-98946CF57EE7}"/>
              </a:ext>
            </a:extLst>
          </p:cNvPr>
          <p:cNvPicPr>
            <a:picLocks noChangeAspect="1"/>
          </p:cNvPicPr>
          <p:nvPr/>
        </p:nvPicPr>
        <p:blipFill>
          <a:blip r:embed="rId2"/>
          <a:stretch>
            <a:fillRect/>
          </a:stretch>
        </p:blipFill>
        <p:spPr>
          <a:xfrm>
            <a:off x="1139769" y="4850100"/>
            <a:ext cx="2931839" cy="1718975"/>
          </a:xfrm>
          <a:prstGeom prst="rect">
            <a:avLst/>
          </a:prstGeom>
        </p:spPr>
      </p:pic>
      <p:pic>
        <p:nvPicPr>
          <p:cNvPr id="13" name="Picture 12">
            <a:extLst>
              <a:ext uri="{FF2B5EF4-FFF2-40B4-BE49-F238E27FC236}">
                <a16:creationId xmlns:a16="http://schemas.microsoft.com/office/drawing/2014/main" id="{9DBB5C20-648E-FE6E-B5A1-63578EB76380}"/>
              </a:ext>
            </a:extLst>
          </p:cNvPr>
          <p:cNvPicPr>
            <a:picLocks noChangeAspect="1"/>
          </p:cNvPicPr>
          <p:nvPr/>
        </p:nvPicPr>
        <p:blipFill>
          <a:blip r:embed="rId3"/>
          <a:stretch>
            <a:fillRect/>
          </a:stretch>
        </p:blipFill>
        <p:spPr>
          <a:xfrm>
            <a:off x="5845388" y="4966638"/>
            <a:ext cx="4927284" cy="1485900"/>
          </a:xfrm>
          <a:prstGeom prst="rect">
            <a:avLst/>
          </a:prstGeom>
        </p:spPr>
      </p:pic>
      <p:pic>
        <p:nvPicPr>
          <p:cNvPr id="15" name="Picture 14">
            <a:extLst>
              <a:ext uri="{FF2B5EF4-FFF2-40B4-BE49-F238E27FC236}">
                <a16:creationId xmlns:a16="http://schemas.microsoft.com/office/drawing/2014/main" id="{3E4F224F-2F14-7473-3F58-51244BF9B794}"/>
              </a:ext>
            </a:extLst>
          </p:cNvPr>
          <p:cNvPicPr>
            <a:picLocks noChangeAspect="1"/>
          </p:cNvPicPr>
          <p:nvPr/>
        </p:nvPicPr>
        <p:blipFill>
          <a:blip r:embed="rId4"/>
          <a:stretch>
            <a:fillRect/>
          </a:stretch>
        </p:blipFill>
        <p:spPr>
          <a:xfrm>
            <a:off x="6096000" y="1040481"/>
            <a:ext cx="4156635" cy="2433152"/>
          </a:xfrm>
          <a:prstGeom prst="rect">
            <a:avLst/>
          </a:prstGeom>
        </p:spPr>
      </p:pic>
    </p:spTree>
    <p:extLst>
      <p:ext uri="{BB962C8B-B14F-4D97-AF65-F5344CB8AC3E}">
        <p14:creationId xmlns:p14="http://schemas.microsoft.com/office/powerpoint/2010/main" val="1904897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F391-DD8D-00E4-DBFB-FC494D4C245F}"/>
              </a:ext>
            </a:extLst>
          </p:cNvPr>
          <p:cNvSpPr>
            <a:spLocks noGrp="1"/>
          </p:cNvSpPr>
          <p:nvPr>
            <p:ph type="title"/>
          </p:nvPr>
        </p:nvSpPr>
        <p:spPr/>
        <p:txBody>
          <a:bodyPr/>
          <a:lstStyle/>
          <a:p>
            <a:endParaRPr lang="en-RO"/>
          </a:p>
        </p:txBody>
      </p:sp>
      <p:pic>
        <p:nvPicPr>
          <p:cNvPr id="10" name="Content Placeholder 9">
            <a:extLst>
              <a:ext uri="{FF2B5EF4-FFF2-40B4-BE49-F238E27FC236}">
                <a16:creationId xmlns:a16="http://schemas.microsoft.com/office/drawing/2014/main" id="{7AA72C65-EFBC-A369-3F6F-35BAB248795E}"/>
              </a:ext>
            </a:extLst>
          </p:cNvPr>
          <p:cNvPicPr>
            <a:picLocks noGrp="1" noChangeAspect="1"/>
          </p:cNvPicPr>
          <p:nvPr>
            <p:ph idx="1"/>
          </p:nvPr>
        </p:nvPicPr>
        <p:blipFill>
          <a:blip r:embed="rId2"/>
          <a:stretch>
            <a:fillRect/>
          </a:stretch>
        </p:blipFill>
        <p:spPr>
          <a:xfrm>
            <a:off x="-14617" y="0"/>
            <a:ext cx="12206617" cy="6858000"/>
          </a:xfrm>
        </p:spPr>
      </p:pic>
      <p:sp>
        <p:nvSpPr>
          <p:cNvPr id="4" name="TextBox 3">
            <a:extLst>
              <a:ext uri="{FF2B5EF4-FFF2-40B4-BE49-F238E27FC236}">
                <a16:creationId xmlns:a16="http://schemas.microsoft.com/office/drawing/2014/main" id="{5D17ECC4-DE1B-F317-A601-72F9A31709C3}"/>
              </a:ext>
            </a:extLst>
          </p:cNvPr>
          <p:cNvSpPr txBox="1"/>
          <p:nvPr/>
        </p:nvSpPr>
        <p:spPr>
          <a:xfrm>
            <a:off x="4743509" y="6405282"/>
            <a:ext cx="2351771" cy="369332"/>
          </a:xfrm>
          <a:prstGeom prst="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Total: 23 Test Cases</a:t>
            </a:r>
          </a:p>
        </p:txBody>
      </p:sp>
    </p:spTree>
    <p:extLst>
      <p:ext uri="{BB962C8B-B14F-4D97-AF65-F5344CB8AC3E}">
        <p14:creationId xmlns:p14="http://schemas.microsoft.com/office/powerpoint/2010/main" val="3734284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{A40C2775-9105-F340-B970-578D0EFE77F5}tf10001063</Template>
  <TotalTime>304</TotalTime>
  <Words>404</Words>
  <Application>Microsoft Macintosh PowerPoint</Application>
  <PresentationFormat>Widescreen</PresentationFormat>
  <Paragraphs>59</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Century Gothic</vt:lpstr>
      <vt:lpstr>Verdana</vt:lpstr>
      <vt:lpstr>Wingdings 3</vt:lpstr>
      <vt:lpstr>Mesh</vt:lpstr>
      <vt:lpstr>Web Application Testing EMP</vt:lpstr>
      <vt:lpstr>               APPLICATION DESCRIPTION</vt:lpstr>
      <vt:lpstr>EMP website MIND MAP </vt:lpstr>
      <vt:lpstr>PowerPoint Presentation</vt:lpstr>
      <vt:lpstr>PowerPoint Presentation</vt:lpstr>
      <vt:lpstr>TESTING APPROACH FOR EMP</vt:lpstr>
      <vt:lpstr>PowerPoint Presentation</vt:lpstr>
      <vt:lpstr>TESTING TYPES</vt:lpstr>
      <vt:lpstr>PowerPoint Presentation</vt:lpstr>
      <vt:lpstr> TEST CASE RESULTS FOR SMOKE TEST</vt:lpstr>
      <vt:lpstr>PowerPoint Presentation</vt:lpstr>
      <vt:lpstr>CONCLUSIONS</vt:lpstr>
      <vt:lpstr>LESSONS LEARNED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 Testing EMP</dc:title>
  <dc:creator>Palasca Alex</dc:creator>
  <cp:lastModifiedBy>Palasca Alex</cp:lastModifiedBy>
  <cp:revision>11</cp:revision>
  <dcterms:created xsi:type="dcterms:W3CDTF">2023-06-24T18:50:44Z</dcterms:created>
  <dcterms:modified xsi:type="dcterms:W3CDTF">2023-06-25T17:58:04Z</dcterms:modified>
</cp:coreProperties>
</file>